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63" r:id="rId5"/>
  </p:sldMasterIdLst>
  <p:notesMasterIdLst>
    <p:notesMasterId r:id="rId49"/>
  </p:notesMasterIdLst>
  <p:sldIdLst>
    <p:sldId id="256" r:id="rId6"/>
    <p:sldId id="527" r:id="rId7"/>
    <p:sldId id="528" r:id="rId8"/>
    <p:sldId id="547" r:id="rId9"/>
    <p:sldId id="548" r:id="rId10"/>
    <p:sldId id="549" r:id="rId11"/>
    <p:sldId id="550" r:id="rId12"/>
    <p:sldId id="546" r:id="rId13"/>
    <p:sldId id="515" r:id="rId14"/>
    <p:sldId id="530" r:id="rId15"/>
    <p:sldId id="463" r:id="rId16"/>
    <p:sldId id="531" r:id="rId17"/>
    <p:sldId id="465" r:id="rId18"/>
    <p:sldId id="532" r:id="rId19"/>
    <p:sldId id="470" r:id="rId20"/>
    <p:sldId id="464" r:id="rId21"/>
    <p:sldId id="476" r:id="rId22"/>
    <p:sldId id="533" r:id="rId23"/>
    <p:sldId id="534" r:id="rId24"/>
    <p:sldId id="267" r:id="rId25"/>
    <p:sldId id="536" r:id="rId26"/>
    <p:sldId id="538" r:id="rId27"/>
    <p:sldId id="539" r:id="rId28"/>
    <p:sldId id="540" r:id="rId29"/>
    <p:sldId id="541" r:id="rId30"/>
    <p:sldId id="264" r:id="rId31"/>
    <p:sldId id="551" r:id="rId32"/>
    <p:sldId id="466" r:id="rId33"/>
    <p:sldId id="265" r:id="rId34"/>
    <p:sldId id="467" r:id="rId35"/>
    <p:sldId id="468" r:id="rId36"/>
    <p:sldId id="537" r:id="rId37"/>
    <p:sldId id="268" r:id="rId38"/>
    <p:sldId id="554" r:id="rId39"/>
    <p:sldId id="543" r:id="rId40"/>
    <p:sldId id="552" r:id="rId41"/>
    <p:sldId id="553" r:id="rId42"/>
    <p:sldId id="520" r:id="rId43"/>
    <p:sldId id="455" r:id="rId44"/>
    <p:sldId id="519" r:id="rId45"/>
    <p:sldId id="424" r:id="rId46"/>
    <p:sldId id="544" r:id="rId47"/>
    <p:sldId id="545" r:id="rId4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65" roundtripDataSignature="AMtx7mj1j50QSnc00vezu9+K3XM72tbAt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496"/>
    <a:srgbClr val="DAE3F3"/>
    <a:srgbClr val="F2F2F2"/>
    <a:srgbClr val="92D050"/>
    <a:srgbClr val="8FAADC"/>
    <a:srgbClr val="4472C4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8976B20-CE0D-4D75-A43B-5FAB54A4B872}">
  <a:tblStyle styleId="{38976B20-CE0D-4D75-A43B-5FAB54A4B87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71"/>
    <p:restoredTop sz="93792" autoAdjust="0"/>
  </p:normalViewPr>
  <p:slideViewPr>
    <p:cSldViewPr snapToGrid="0">
      <p:cViewPr varScale="1">
        <p:scale>
          <a:sx n="106" d="100"/>
          <a:sy n="106" d="100"/>
        </p:scale>
        <p:origin x="9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8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65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9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67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0B1814-DBCE-46EE-8166-9B7B5B6035F1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6F000A6-0D3F-4035-956F-EF1058289C15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l"/>
          <a:r>
            <a:rPr lang="it-IT" sz="2500" dirty="0">
              <a:latin typeface="+mj-lt"/>
            </a:rPr>
            <a:t>Innovazione</a:t>
          </a:r>
        </a:p>
        <a:p>
          <a:pPr algn="l"/>
          <a:r>
            <a:rPr lang="it-IT" sz="2500" dirty="0">
              <a:latin typeface="+mj-lt"/>
            </a:rPr>
            <a:t>sistema </a:t>
          </a:r>
        </a:p>
        <a:p>
          <a:pPr algn="l"/>
          <a:r>
            <a:rPr lang="it-IT" sz="2500" dirty="0">
              <a:latin typeface="+mj-lt"/>
            </a:rPr>
            <a:t>produttivo</a:t>
          </a:r>
        </a:p>
      </dgm:t>
    </dgm:pt>
    <dgm:pt modelId="{EFE2C420-39AD-4E91-A33E-0E8CA45A63DA}" type="parTrans" cxnId="{A40C749F-7CAD-4113-A3F1-45C14DB1420A}">
      <dgm:prSet/>
      <dgm:spPr/>
      <dgm:t>
        <a:bodyPr/>
        <a:lstStyle/>
        <a:p>
          <a:pPr algn="l"/>
          <a:endParaRPr lang="it-IT" sz="2500"/>
        </a:p>
      </dgm:t>
    </dgm:pt>
    <dgm:pt modelId="{58246E98-9512-4139-942D-5C0297ADBF0D}" type="sibTrans" cxnId="{A40C749F-7CAD-4113-A3F1-45C14DB1420A}">
      <dgm:prSet/>
      <dgm:spPr/>
      <dgm:t>
        <a:bodyPr/>
        <a:lstStyle/>
        <a:p>
          <a:pPr algn="l"/>
          <a:endParaRPr lang="it-IT" sz="2500"/>
        </a:p>
      </dgm:t>
    </dgm:pt>
    <dgm:pt modelId="{3810FB23-FCC9-4347-B2F4-6B59624A2A68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l"/>
          <a:r>
            <a:rPr lang="it-IT" sz="2500" dirty="0">
              <a:latin typeface="+mj-lt"/>
            </a:rPr>
            <a:t>Digitalizzazione</a:t>
          </a:r>
        </a:p>
        <a:p>
          <a:pPr algn="l"/>
          <a:r>
            <a:rPr lang="it-IT" sz="2500" dirty="0">
              <a:latin typeface="+mj-lt"/>
            </a:rPr>
            <a:t>P.A.</a:t>
          </a:r>
        </a:p>
      </dgm:t>
    </dgm:pt>
    <dgm:pt modelId="{5AC6C8F6-7034-459C-A724-6429C13385FA}" type="parTrans" cxnId="{3CE821B3-F619-42E7-A7EA-8F98726C256F}">
      <dgm:prSet/>
      <dgm:spPr/>
      <dgm:t>
        <a:bodyPr/>
        <a:lstStyle/>
        <a:p>
          <a:pPr algn="l"/>
          <a:endParaRPr lang="it-IT" sz="2500"/>
        </a:p>
      </dgm:t>
    </dgm:pt>
    <dgm:pt modelId="{922D78CE-B538-4A63-A7D5-0D5E93C0BFFB}" type="sibTrans" cxnId="{3CE821B3-F619-42E7-A7EA-8F98726C256F}">
      <dgm:prSet/>
      <dgm:spPr/>
      <dgm:t>
        <a:bodyPr/>
        <a:lstStyle/>
        <a:p>
          <a:pPr algn="l"/>
          <a:endParaRPr lang="it-IT" sz="2500"/>
        </a:p>
      </dgm:t>
    </dgm:pt>
    <dgm:pt modelId="{CC6FE60A-59F5-44F9-BCDD-7828E1A427E2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l"/>
          <a:r>
            <a:rPr lang="it-IT" sz="2500" dirty="0">
              <a:latin typeface="+mj-lt"/>
            </a:rPr>
            <a:t>Semplificazione</a:t>
          </a:r>
        </a:p>
        <a:p>
          <a:pPr algn="l"/>
          <a:r>
            <a:rPr lang="it-IT" sz="2500" dirty="0">
              <a:latin typeface="+mj-lt"/>
            </a:rPr>
            <a:t>processi della</a:t>
          </a:r>
        </a:p>
        <a:p>
          <a:pPr algn="l"/>
          <a:r>
            <a:rPr lang="it-IT" sz="2500" dirty="0">
              <a:latin typeface="+mj-lt"/>
            </a:rPr>
            <a:t>«burocrazia»</a:t>
          </a:r>
        </a:p>
      </dgm:t>
    </dgm:pt>
    <dgm:pt modelId="{77B9DA41-2C37-4504-9747-2325FEB0ADB5}" type="parTrans" cxnId="{18D78E7F-49E3-4D5D-8F88-3C04F814B6AE}">
      <dgm:prSet/>
      <dgm:spPr/>
      <dgm:t>
        <a:bodyPr/>
        <a:lstStyle/>
        <a:p>
          <a:pPr algn="l"/>
          <a:endParaRPr lang="it-IT" sz="2500"/>
        </a:p>
      </dgm:t>
    </dgm:pt>
    <dgm:pt modelId="{3F2B1EC7-F752-4105-AE4E-7504DDA4E49A}" type="sibTrans" cxnId="{18D78E7F-49E3-4D5D-8F88-3C04F814B6AE}">
      <dgm:prSet/>
      <dgm:spPr/>
      <dgm:t>
        <a:bodyPr/>
        <a:lstStyle/>
        <a:p>
          <a:pPr algn="l"/>
          <a:endParaRPr lang="it-IT" sz="2500"/>
        </a:p>
      </dgm:t>
    </dgm:pt>
    <dgm:pt modelId="{BC1437D2-B85B-4D41-B144-F05B6D809350}" type="pres">
      <dgm:prSet presAssocID="{D40B1814-DBCE-46EE-8166-9B7B5B6035F1}" presName="Name0" presStyleCnt="0">
        <dgm:presLayoutVars>
          <dgm:dir/>
          <dgm:animLvl val="lvl"/>
          <dgm:resizeHandles val="exact"/>
        </dgm:presLayoutVars>
      </dgm:prSet>
      <dgm:spPr/>
    </dgm:pt>
    <dgm:pt modelId="{F9EAA2B6-1ED6-4CEB-93AD-C5C78D4613AF}" type="pres">
      <dgm:prSet presAssocID="{B6F000A6-0D3F-4035-956F-EF1058289C15}" presName="compositeNode" presStyleCnt="0">
        <dgm:presLayoutVars>
          <dgm:bulletEnabled val="1"/>
        </dgm:presLayoutVars>
      </dgm:prSet>
      <dgm:spPr/>
    </dgm:pt>
    <dgm:pt modelId="{DD185FA1-79F0-42A9-A035-E6BF87849E9F}" type="pres">
      <dgm:prSet presAssocID="{B6F000A6-0D3F-4035-956F-EF1058289C15}" presName="bgRect" presStyleLbl="node1" presStyleIdx="0" presStyleCnt="3" custAng="5400000"/>
      <dgm:spPr/>
    </dgm:pt>
    <dgm:pt modelId="{D50B63B4-2BB5-454C-AE5A-1CC088E00CB9}" type="pres">
      <dgm:prSet presAssocID="{B6F000A6-0D3F-4035-956F-EF1058289C15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71F6026A-FF21-490A-B78F-33FFD17B392F}" type="pres">
      <dgm:prSet presAssocID="{58246E98-9512-4139-942D-5C0297ADBF0D}" presName="hSp" presStyleCnt="0"/>
      <dgm:spPr/>
    </dgm:pt>
    <dgm:pt modelId="{6E77F685-1445-46C8-94AF-C593FBFACA59}" type="pres">
      <dgm:prSet presAssocID="{58246E98-9512-4139-942D-5C0297ADBF0D}" presName="vProcSp" presStyleCnt="0"/>
      <dgm:spPr/>
    </dgm:pt>
    <dgm:pt modelId="{07EB51FD-2372-4F31-B0EB-BB0D07858BE8}" type="pres">
      <dgm:prSet presAssocID="{58246E98-9512-4139-942D-5C0297ADBF0D}" presName="vSp1" presStyleCnt="0"/>
      <dgm:spPr/>
    </dgm:pt>
    <dgm:pt modelId="{F6E63FEE-87EA-4090-A79B-F10148D402CB}" type="pres">
      <dgm:prSet presAssocID="{58246E98-9512-4139-942D-5C0297ADBF0D}" presName="simulatedConn" presStyleLbl="solidFgAcc1" presStyleIdx="0" presStyleCnt="2" custLinFactNeighborY="-41336"/>
      <dgm:spPr/>
    </dgm:pt>
    <dgm:pt modelId="{959230F8-DBC7-4AB1-BD66-0FBC4301C409}" type="pres">
      <dgm:prSet presAssocID="{58246E98-9512-4139-942D-5C0297ADBF0D}" presName="vSp2" presStyleCnt="0"/>
      <dgm:spPr/>
    </dgm:pt>
    <dgm:pt modelId="{F5C780C8-489F-432A-BA32-32E62D0AA164}" type="pres">
      <dgm:prSet presAssocID="{58246E98-9512-4139-942D-5C0297ADBF0D}" presName="sibTrans" presStyleCnt="0"/>
      <dgm:spPr/>
    </dgm:pt>
    <dgm:pt modelId="{C6C059AF-EB57-4CE4-B9F3-0EAFD0F0CF84}" type="pres">
      <dgm:prSet presAssocID="{3810FB23-FCC9-4347-B2F4-6B59624A2A68}" presName="compositeNode" presStyleCnt="0">
        <dgm:presLayoutVars>
          <dgm:bulletEnabled val="1"/>
        </dgm:presLayoutVars>
      </dgm:prSet>
      <dgm:spPr/>
    </dgm:pt>
    <dgm:pt modelId="{97F3AC80-DBCD-4B34-BDCE-B52E261CD93C}" type="pres">
      <dgm:prSet presAssocID="{3810FB23-FCC9-4347-B2F4-6B59624A2A68}" presName="bgRect" presStyleLbl="node1" presStyleIdx="1" presStyleCnt="3" custAng="5400000"/>
      <dgm:spPr/>
    </dgm:pt>
    <dgm:pt modelId="{7945FFC1-6C43-4AB6-9C92-C1B607FD29BE}" type="pres">
      <dgm:prSet presAssocID="{3810FB23-FCC9-4347-B2F4-6B59624A2A68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A0775B2A-5A89-42E2-808D-A7177C4F2C57}" type="pres">
      <dgm:prSet presAssocID="{922D78CE-B538-4A63-A7D5-0D5E93C0BFFB}" presName="hSp" presStyleCnt="0"/>
      <dgm:spPr/>
    </dgm:pt>
    <dgm:pt modelId="{45E7BA30-70B8-4325-A9FE-A8F022172CB5}" type="pres">
      <dgm:prSet presAssocID="{922D78CE-B538-4A63-A7D5-0D5E93C0BFFB}" presName="vProcSp" presStyleCnt="0"/>
      <dgm:spPr/>
    </dgm:pt>
    <dgm:pt modelId="{B3B7FD5E-75AB-4995-BDE2-8393EF38CCCC}" type="pres">
      <dgm:prSet presAssocID="{922D78CE-B538-4A63-A7D5-0D5E93C0BFFB}" presName="vSp1" presStyleCnt="0"/>
      <dgm:spPr/>
    </dgm:pt>
    <dgm:pt modelId="{91E408AB-96F0-45A2-8916-853A299BEFA7}" type="pres">
      <dgm:prSet presAssocID="{922D78CE-B538-4A63-A7D5-0D5E93C0BFFB}" presName="simulatedConn" presStyleLbl="solidFgAcc1" presStyleIdx="1" presStyleCnt="2" custLinFactNeighborX="3238" custLinFactNeighborY="-41336"/>
      <dgm:spPr/>
    </dgm:pt>
    <dgm:pt modelId="{BBEB9CC1-DC9B-4113-B817-6E2FD2BC47B4}" type="pres">
      <dgm:prSet presAssocID="{922D78CE-B538-4A63-A7D5-0D5E93C0BFFB}" presName="vSp2" presStyleCnt="0"/>
      <dgm:spPr/>
    </dgm:pt>
    <dgm:pt modelId="{C393EAB3-71A1-45DC-823C-5D51B544617F}" type="pres">
      <dgm:prSet presAssocID="{922D78CE-B538-4A63-A7D5-0D5E93C0BFFB}" presName="sibTrans" presStyleCnt="0"/>
      <dgm:spPr/>
    </dgm:pt>
    <dgm:pt modelId="{5742AB78-09AC-4F68-A203-AE1C092CBAAD}" type="pres">
      <dgm:prSet presAssocID="{CC6FE60A-59F5-44F9-BCDD-7828E1A427E2}" presName="compositeNode" presStyleCnt="0">
        <dgm:presLayoutVars>
          <dgm:bulletEnabled val="1"/>
        </dgm:presLayoutVars>
      </dgm:prSet>
      <dgm:spPr/>
    </dgm:pt>
    <dgm:pt modelId="{8E7BA677-0052-42A7-AC15-F4AFDE349737}" type="pres">
      <dgm:prSet presAssocID="{CC6FE60A-59F5-44F9-BCDD-7828E1A427E2}" presName="bgRect" presStyleLbl="node1" presStyleIdx="2" presStyleCnt="3" custAng="5400000" custLinFactNeighborX="36599" custLinFactNeighborY="509"/>
      <dgm:spPr/>
    </dgm:pt>
    <dgm:pt modelId="{CEF18DEB-A5E4-4476-BBBC-63389B0DC507}" type="pres">
      <dgm:prSet presAssocID="{CC6FE60A-59F5-44F9-BCDD-7828E1A427E2}" presName="parentNode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6789822-2C25-4781-B714-0E50F786467A}" type="presOf" srcId="{B6F000A6-0D3F-4035-956F-EF1058289C15}" destId="{D50B63B4-2BB5-454C-AE5A-1CC088E00CB9}" srcOrd="1" destOrd="0" presId="urn:microsoft.com/office/officeart/2005/8/layout/hProcess7"/>
    <dgm:cxn modelId="{0715503F-B379-49BE-BEDA-B27546D8682D}" type="presOf" srcId="{CC6FE60A-59F5-44F9-BCDD-7828E1A427E2}" destId="{8E7BA677-0052-42A7-AC15-F4AFDE349737}" srcOrd="0" destOrd="0" presId="urn:microsoft.com/office/officeart/2005/8/layout/hProcess7"/>
    <dgm:cxn modelId="{46E0B341-CCED-49A1-8508-CC37924646B2}" type="presOf" srcId="{3810FB23-FCC9-4347-B2F4-6B59624A2A68}" destId="{97F3AC80-DBCD-4B34-BDCE-B52E261CD93C}" srcOrd="0" destOrd="0" presId="urn:microsoft.com/office/officeart/2005/8/layout/hProcess7"/>
    <dgm:cxn modelId="{128B3349-749E-4FC8-92A7-428656628CD0}" type="presOf" srcId="{D40B1814-DBCE-46EE-8166-9B7B5B6035F1}" destId="{BC1437D2-B85B-4D41-B144-F05B6D809350}" srcOrd="0" destOrd="0" presId="urn:microsoft.com/office/officeart/2005/8/layout/hProcess7"/>
    <dgm:cxn modelId="{18D78E7F-49E3-4D5D-8F88-3C04F814B6AE}" srcId="{D40B1814-DBCE-46EE-8166-9B7B5B6035F1}" destId="{CC6FE60A-59F5-44F9-BCDD-7828E1A427E2}" srcOrd="2" destOrd="0" parTransId="{77B9DA41-2C37-4504-9747-2325FEB0ADB5}" sibTransId="{3F2B1EC7-F752-4105-AE4E-7504DDA4E49A}"/>
    <dgm:cxn modelId="{A40C749F-7CAD-4113-A3F1-45C14DB1420A}" srcId="{D40B1814-DBCE-46EE-8166-9B7B5B6035F1}" destId="{B6F000A6-0D3F-4035-956F-EF1058289C15}" srcOrd="0" destOrd="0" parTransId="{EFE2C420-39AD-4E91-A33E-0E8CA45A63DA}" sibTransId="{58246E98-9512-4139-942D-5C0297ADBF0D}"/>
    <dgm:cxn modelId="{080FB0A6-3FBE-4D49-BDD3-5152911AA101}" type="presOf" srcId="{3810FB23-FCC9-4347-B2F4-6B59624A2A68}" destId="{7945FFC1-6C43-4AB6-9C92-C1B607FD29BE}" srcOrd="1" destOrd="0" presId="urn:microsoft.com/office/officeart/2005/8/layout/hProcess7"/>
    <dgm:cxn modelId="{3CE821B3-F619-42E7-A7EA-8F98726C256F}" srcId="{D40B1814-DBCE-46EE-8166-9B7B5B6035F1}" destId="{3810FB23-FCC9-4347-B2F4-6B59624A2A68}" srcOrd="1" destOrd="0" parTransId="{5AC6C8F6-7034-459C-A724-6429C13385FA}" sibTransId="{922D78CE-B538-4A63-A7D5-0D5E93C0BFFB}"/>
    <dgm:cxn modelId="{5858F6B5-DBC9-43CB-833D-9FFC130C957E}" type="presOf" srcId="{B6F000A6-0D3F-4035-956F-EF1058289C15}" destId="{DD185FA1-79F0-42A9-A035-E6BF87849E9F}" srcOrd="0" destOrd="0" presId="urn:microsoft.com/office/officeart/2005/8/layout/hProcess7"/>
    <dgm:cxn modelId="{B4EE53D3-7FDE-43C5-A374-23256A9A2EA3}" type="presOf" srcId="{CC6FE60A-59F5-44F9-BCDD-7828E1A427E2}" destId="{CEF18DEB-A5E4-4476-BBBC-63389B0DC507}" srcOrd="1" destOrd="0" presId="urn:microsoft.com/office/officeart/2005/8/layout/hProcess7"/>
    <dgm:cxn modelId="{76556CB9-CA3B-4985-80B8-08162E3A5316}" type="presParOf" srcId="{BC1437D2-B85B-4D41-B144-F05B6D809350}" destId="{F9EAA2B6-1ED6-4CEB-93AD-C5C78D4613AF}" srcOrd="0" destOrd="0" presId="urn:microsoft.com/office/officeart/2005/8/layout/hProcess7"/>
    <dgm:cxn modelId="{B6893BB7-8B31-4C38-B586-E4FF9B8B9199}" type="presParOf" srcId="{F9EAA2B6-1ED6-4CEB-93AD-C5C78D4613AF}" destId="{DD185FA1-79F0-42A9-A035-E6BF87849E9F}" srcOrd="0" destOrd="0" presId="urn:microsoft.com/office/officeart/2005/8/layout/hProcess7"/>
    <dgm:cxn modelId="{9ADC22F9-1B9E-4C70-A04F-7C6A547C0AA6}" type="presParOf" srcId="{F9EAA2B6-1ED6-4CEB-93AD-C5C78D4613AF}" destId="{D50B63B4-2BB5-454C-AE5A-1CC088E00CB9}" srcOrd="1" destOrd="0" presId="urn:microsoft.com/office/officeart/2005/8/layout/hProcess7"/>
    <dgm:cxn modelId="{9BA6ECC7-830A-4AF8-83FB-126F34B2DB10}" type="presParOf" srcId="{BC1437D2-B85B-4D41-B144-F05B6D809350}" destId="{71F6026A-FF21-490A-B78F-33FFD17B392F}" srcOrd="1" destOrd="0" presId="urn:microsoft.com/office/officeart/2005/8/layout/hProcess7"/>
    <dgm:cxn modelId="{03B08AA1-07DE-4C0D-9E2B-AA4A32DFB6B1}" type="presParOf" srcId="{BC1437D2-B85B-4D41-B144-F05B6D809350}" destId="{6E77F685-1445-46C8-94AF-C593FBFACA59}" srcOrd="2" destOrd="0" presId="urn:microsoft.com/office/officeart/2005/8/layout/hProcess7"/>
    <dgm:cxn modelId="{E958A9EA-7DD2-4A27-9C1F-21A9CFD161F7}" type="presParOf" srcId="{6E77F685-1445-46C8-94AF-C593FBFACA59}" destId="{07EB51FD-2372-4F31-B0EB-BB0D07858BE8}" srcOrd="0" destOrd="0" presId="urn:microsoft.com/office/officeart/2005/8/layout/hProcess7"/>
    <dgm:cxn modelId="{E079B5B3-C4D4-49BF-8150-6A8000A86771}" type="presParOf" srcId="{6E77F685-1445-46C8-94AF-C593FBFACA59}" destId="{F6E63FEE-87EA-4090-A79B-F10148D402CB}" srcOrd="1" destOrd="0" presId="urn:microsoft.com/office/officeart/2005/8/layout/hProcess7"/>
    <dgm:cxn modelId="{30CB0F01-CBD9-48A5-BB39-4FC5CA0B76EF}" type="presParOf" srcId="{6E77F685-1445-46C8-94AF-C593FBFACA59}" destId="{959230F8-DBC7-4AB1-BD66-0FBC4301C409}" srcOrd="2" destOrd="0" presId="urn:microsoft.com/office/officeart/2005/8/layout/hProcess7"/>
    <dgm:cxn modelId="{20DCF1B8-74AF-431B-BAD2-4485B53B062F}" type="presParOf" srcId="{BC1437D2-B85B-4D41-B144-F05B6D809350}" destId="{F5C780C8-489F-432A-BA32-32E62D0AA164}" srcOrd="3" destOrd="0" presId="urn:microsoft.com/office/officeart/2005/8/layout/hProcess7"/>
    <dgm:cxn modelId="{22B40EC1-F758-41B4-9C73-5D10B654D560}" type="presParOf" srcId="{BC1437D2-B85B-4D41-B144-F05B6D809350}" destId="{C6C059AF-EB57-4CE4-B9F3-0EAFD0F0CF84}" srcOrd="4" destOrd="0" presId="urn:microsoft.com/office/officeart/2005/8/layout/hProcess7"/>
    <dgm:cxn modelId="{20313318-5ED0-42BD-A8F8-D32755F96085}" type="presParOf" srcId="{C6C059AF-EB57-4CE4-B9F3-0EAFD0F0CF84}" destId="{97F3AC80-DBCD-4B34-BDCE-B52E261CD93C}" srcOrd="0" destOrd="0" presId="urn:microsoft.com/office/officeart/2005/8/layout/hProcess7"/>
    <dgm:cxn modelId="{6DED96C8-EA52-4ED7-BBB7-2650CD2A1FAA}" type="presParOf" srcId="{C6C059AF-EB57-4CE4-B9F3-0EAFD0F0CF84}" destId="{7945FFC1-6C43-4AB6-9C92-C1B607FD29BE}" srcOrd="1" destOrd="0" presId="urn:microsoft.com/office/officeart/2005/8/layout/hProcess7"/>
    <dgm:cxn modelId="{BB28FB26-895F-46EE-801C-87ACB339D646}" type="presParOf" srcId="{BC1437D2-B85B-4D41-B144-F05B6D809350}" destId="{A0775B2A-5A89-42E2-808D-A7177C4F2C57}" srcOrd="5" destOrd="0" presId="urn:microsoft.com/office/officeart/2005/8/layout/hProcess7"/>
    <dgm:cxn modelId="{629471CA-61F3-440F-9D02-570AB12A6F85}" type="presParOf" srcId="{BC1437D2-B85B-4D41-B144-F05B6D809350}" destId="{45E7BA30-70B8-4325-A9FE-A8F022172CB5}" srcOrd="6" destOrd="0" presId="urn:microsoft.com/office/officeart/2005/8/layout/hProcess7"/>
    <dgm:cxn modelId="{D3720A2D-E2CA-41D2-97D9-20BE2D53E224}" type="presParOf" srcId="{45E7BA30-70B8-4325-A9FE-A8F022172CB5}" destId="{B3B7FD5E-75AB-4995-BDE2-8393EF38CCCC}" srcOrd="0" destOrd="0" presId="urn:microsoft.com/office/officeart/2005/8/layout/hProcess7"/>
    <dgm:cxn modelId="{1CE2FB7C-3C5B-45CB-8DED-3116704D5357}" type="presParOf" srcId="{45E7BA30-70B8-4325-A9FE-A8F022172CB5}" destId="{91E408AB-96F0-45A2-8916-853A299BEFA7}" srcOrd="1" destOrd="0" presId="urn:microsoft.com/office/officeart/2005/8/layout/hProcess7"/>
    <dgm:cxn modelId="{EDFF37FE-984A-4251-BE9B-04945D6A0647}" type="presParOf" srcId="{45E7BA30-70B8-4325-A9FE-A8F022172CB5}" destId="{BBEB9CC1-DC9B-4113-B817-6E2FD2BC47B4}" srcOrd="2" destOrd="0" presId="urn:microsoft.com/office/officeart/2005/8/layout/hProcess7"/>
    <dgm:cxn modelId="{C2D5D1FB-7FA0-43B3-BCD8-7D5ED871305F}" type="presParOf" srcId="{BC1437D2-B85B-4D41-B144-F05B6D809350}" destId="{C393EAB3-71A1-45DC-823C-5D51B544617F}" srcOrd="7" destOrd="0" presId="urn:microsoft.com/office/officeart/2005/8/layout/hProcess7"/>
    <dgm:cxn modelId="{68991533-D920-4FD7-B589-CE1DD4F83FAF}" type="presParOf" srcId="{BC1437D2-B85B-4D41-B144-F05B6D809350}" destId="{5742AB78-09AC-4F68-A203-AE1C092CBAAD}" srcOrd="8" destOrd="0" presId="urn:microsoft.com/office/officeart/2005/8/layout/hProcess7"/>
    <dgm:cxn modelId="{701F99FF-E779-4451-85FF-3AA591CBA2A9}" type="presParOf" srcId="{5742AB78-09AC-4F68-A203-AE1C092CBAAD}" destId="{8E7BA677-0052-42A7-AC15-F4AFDE349737}" srcOrd="0" destOrd="0" presId="urn:microsoft.com/office/officeart/2005/8/layout/hProcess7"/>
    <dgm:cxn modelId="{2DE9868F-A9B9-4024-A1F4-EC3CBFD7634E}" type="presParOf" srcId="{5742AB78-09AC-4F68-A203-AE1C092CBAAD}" destId="{CEF18DEB-A5E4-4476-BBBC-63389B0DC507}" srcOrd="1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E4A8AB-D7E5-45BA-960A-62E5797959E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A9101C0-08F9-4ED9-BD1F-CB1DB388A8C2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dirty="0"/>
            <a:t>contatto diretto con gli enti</a:t>
          </a:r>
        </a:p>
      </dgm:t>
    </dgm:pt>
    <dgm:pt modelId="{69832EB6-8BAB-471D-8C79-A219F384B36B}" type="parTrans" cxnId="{1913F132-8C17-48FF-8409-5657E6077D35}">
      <dgm:prSet/>
      <dgm:spPr/>
      <dgm:t>
        <a:bodyPr/>
        <a:lstStyle/>
        <a:p>
          <a:endParaRPr lang="it-IT"/>
        </a:p>
      </dgm:t>
    </dgm:pt>
    <dgm:pt modelId="{FDDD9623-4C49-4E83-8278-5FCA2DE20189}" type="sibTrans" cxnId="{1913F132-8C17-48FF-8409-5657E6077D35}">
      <dgm:prSet/>
      <dgm:spPr/>
      <dgm:t>
        <a:bodyPr/>
        <a:lstStyle/>
        <a:p>
          <a:endParaRPr lang="it-IT"/>
        </a:p>
      </dgm:t>
    </dgm:pt>
    <dgm:pt modelId="{15B8C86E-6A65-48A4-BDB7-EA3B749E3F3F}" type="pres">
      <dgm:prSet presAssocID="{EDE4A8AB-D7E5-45BA-960A-62E5797959E2}" presName="linear" presStyleCnt="0">
        <dgm:presLayoutVars>
          <dgm:animLvl val="lvl"/>
          <dgm:resizeHandles val="exact"/>
        </dgm:presLayoutVars>
      </dgm:prSet>
      <dgm:spPr/>
    </dgm:pt>
    <dgm:pt modelId="{FD150D5B-A6A7-44CC-A026-8822E08987D3}" type="pres">
      <dgm:prSet presAssocID="{2A9101C0-08F9-4ED9-BD1F-CB1DB388A8C2}" presName="parentText" presStyleLbl="node1" presStyleIdx="0" presStyleCnt="1" custLinFactX="-183856" custLinFactNeighborX="-200000" custLinFactNeighborY="-17257">
        <dgm:presLayoutVars>
          <dgm:chMax val="0"/>
          <dgm:bulletEnabled val="1"/>
        </dgm:presLayoutVars>
      </dgm:prSet>
      <dgm:spPr/>
    </dgm:pt>
  </dgm:ptLst>
  <dgm:cxnLst>
    <dgm:cxn modelId="{D6A6B030-4B7B-4729-B38C-1C8354B857AC}" type="presOf" srcId="{EDE4A8AB-D7E5-45BA-960A-62E5797959E2}" destId="{15B8C86E-6A65-48A4-BDB7-EA3B749E3F3F}" srcOrd="0" destOrd="0" presId="urn:microsoft.com/office/officeart/2005/8/layout/vList2"/>
    <dgm:cxn modelId="{1913F132-8C17-48FF-8409-5657E6077D35}" srcId="{EDE4A8AB-D7E5-45BA-960A-62E5797959E2}" destId="{2A9101C0-08F9-4ED9-BD1F-CB1DB388A8C2}" srcOrd="0" destOrd="0" parTransId="{69832EB6-8BAB-471D-8C79-A219F384B36B}" sibTransId="{FDDD9623-4C49-4E83-8278-5FCA2DE20189}"/>
    <dgm:cxn modelId="{1B3A2191-D5CF-43D2-B51C-6A86C50BA9DA}" type="presOf" srcId="{2A9101C0-08F9-4ED9-BD1F-CB1DB388A8C2}" destId="{FD150D5B-A6A7-44CC-A026-8822E08987D3}" srcOrd="0" destOrd="0" presId="urn:microsoft.com/office/officeart/2005/8/layout/vList2"/>
    <dgm:cxn modelId="{95685FD6-7D34-4089-9436-F80FED4CB9BF}" type="presParOf" srcId="{15B8C86E-6A65-48A4-BDB7-EA3B749E3F3F}" destId="{FD150D5B-A6A7-44CC-A026-8822E08987D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FC8D67-DB3E-48BE-A0C2-0F081D566DE2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5CE40F8-A212-4B9B-942C-449C62308BED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sz="1800" dirty="0"/>
            <a:t>Implementazione digitalizzazione</a:t>
          </a:r>
        </a:p>
      </dgm:t>
    </dgm:pt>
    <dgm:pt modelId="{B61CCEC8-62A8-49EB-8727-D3C7EB69C9D8}" type="parTrans" cxnId="{5D9BF7A6-B2E7-43BC-A115-142C2EC12F06}">
      <dgm:prSet/>
      <dgm:spPr/>
      <dgm:t>
        <a:bodyPr/>
        <a:lstStyle/>
        <a:p>
          <a:endParaRPr lang="it-IT" sz="1500"/>
        </a:p>
      </dgm:t>
    </dgm:pt>
    <dgm:pt modelId="{00A247AF-3187-4806-986A-D3CD6B090542}" type="sibTrans" cxnId="{5D9BF7A6-B2E7-43BC-A115-142C2EC12F06}">
      <dgm:prSet/>
      <dgm:spPr/>
      <dgm:t>
        <a:bodyPr/>
        <a:lstStyle/>
        <a:p>
          <a:endParaRPr lang="it-IT" sz="1500"/>
        </a:p>
      </dgm:t>
    </dgm:pt>
    <dgm:pt modelId="{4E12056D-798E-4AA1-9DC2-B748775D4A2D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sz="1800" dirty="0"/>
            <a:t>Verifica dei motivi di contenzioso</a:t>
          </a:r>
        </a:p>
      </dgm:t>
    </dgm:pt>
    <dgm:pt modelId="{97A0CA82-C2C9-47E3-80F5-8BCFBFD31824}" type="parTrans" cxnId="{A20D5721-E5B0-43DE-9462-6C7EECB2AFD8}">
      <dgm:prSet/>
      <dgm:spPr/>
      <dgm:t>
        <a:bodyPr/>
        <a:lstStyle/>
        <a:p>
          <a:endParaRPr lang="it-IT" sz="1500"/>
        </a:p>
      </dgm:t>
    </dgm:pt>
    <dgm:pt modelId="{8F7F84C8-A8C0-4E39-AFDD-B4D0C6563D1E}" type="sibTrans" cxnId="{A20D5721-E5B0-43DE-9462-6C7EECB2AFD8}">
      <dgm:prSet/>
      <dgm:spPr/>
      <dgm:t>
        <a:bodyPr/>
        <a:lstStyle/>
        <a:p>
          <a:endParaRPr lang="it-IT" sz="1500"/>
        </a:p>
      </dgm:t>
    </dgm:pt>
    <dgm:pt modelId="{5C62B97D-E7F3-44EE-B10D-E6857DCB34C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sz="1800" dirty="0"/>
            <a:t>Verifica applicazione delle norme di semplificazione </a:t>
          </a:r>
          <a:r>
            <a:rPr lang="it-IT" sz="1800" b="0" dirty="0"/>
            <a:t> </a:t>
          </a:r>
          <a:endParaRPr lang="it-IT" sz="1800" dirty="0"/>
        </a:p>
      </dgm:t>
    </dgm:pt>
    <dgm:pt modelId="{6E6F1D8F-D72D-432D-9C92-FE3EC24E8A48}" type="parTrans" cxnId="{B0EB04E6-E64D-442A-8F45-D1B8E859DB73}">
      <dgm:prSet/>
      <dgm:spPr/>
      <dgm:t>
        <a:bodyPr/>
        <a:lstStyle/>
        <a:p>
          <a:endParaRPr lang="it-IT" sz="1500"/>
        </a:p>
      </dgm:t>
    </dgm:pt>
    <dgm:pt modelId="{6211D44B-2CEA-4BA3-95B1-AE53F7CD4001}" type="sibTrans" cxnId="{B0EB04E6-E64D-442A-8F45-D1B8E859DB73}">
      <dgm:prSet/>
      <dgm:spPr/>
      <dgm:t>
        <a:bodyPr/>
        <a:lstStyle/>
        <a:p>
          <a:endParaRPr lang="it-IT" sz="1500"/>
        </a:p>
      </dgm:t>
    </dgm:pt>
    <dgm:pt modelId="{BFD7FBD8-0FB3-4B65-8CE5-1231FDC7DF5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sz="1800" dirty="0"/>
            <a:t>Reingegnerizzazione processi </a:t>
          </a:r>
        </a:p>
      </dgm:t>
    </dgm:pt>
    <dgm:pt modelId="{49BC9E1A-4164-4B1B-8ACC-0AD30066C90D}" type="parTrans" cxnId="{03E0816F-7B4D-48B7-97EC-CFFAFD0DFCF8}">
      <dgm:prSet/>
      <dgm:spPr/>
      <dgm:t>
        <a:bodyPr/>
        <a:lstStyle/>
        <a:p>
          <a:endParaRPr lang="it-IT" sz="1500"/>
        </a:p>
      </dgm:t>
    </dgm:pt>
    <dgm:pt modelId="{8945C342-9B34-472B-A19D-88D797EA28AB}" type="sibTrans" cxnId="{03E0816F-7B4D-48B7-97EC-CFFAFD0DFCF8}">
      <dgm:prSet/>
      <dgm:spPr/>
      <dgm:t>
        <a:bodyPr/>
        <a:lstStyle/>
        <a:p>
          <a:endParaRPr lang="it-IT" sz="1500"/>
        </a:p>
      </dgm:t>
    </dgm:pt>
    <dgm:pt modelId="{8B84D398-E58B-4DE9-BD8D-5195F3701DEF}" type="pres">
      <dgm:prSet presAssocID="{D0FC8D67-DB3E-48BE-A0C2-0F081D566DE2}" presName="matrix" presStyleCnt="0">
        <dgm:presLayoutVars>
          <dgm:chMax val="1"/>
          <dgm:dir/>
          <dgm:resizeHandles val="exact"/>
        </dgm:presLayoutVars>
      </dgm:prSet>
      <dgm:spPr/>
    </dgm:pt>
    <dgm:pt modelId="{AECB0646-D056-40ED-A053-A923444D49C1}" type="pres">
      <dgm:prSet presAssocID="{D0FC8D67-DB3E-48BE-A0C2-0F081D566DE2}" presName="diamond" presStyleLbl="bgShp" presStyleIdx="0" presStyleCnt="1"/>
      <dgm:spPr/>
    </dgm:pt>
    <dgm:pt modelId="{01D50353-3FC9-4A04-94F0-568D372A470A}" type="pres">
      <dgm:prSet presAssocID="{D0FC8D67-DB3E-48BE-A0C2-0F081D566DE2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7C04281-1F7C-4F60-938F-DCA81C4C22D6}" type="pres">
      <dgm:prSet presAssocID="{D0FC8D67-DB3E-48BE-A0C2-0F081D566DE2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CA8E3EE-CD25-406F-8B80-DFEAA29DF091}" type="pres">
      <dgm:prSet presAssocID="{D0FC8D67-DB3E-48BE-A0C2-0F081D566DE2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19941C2-9704-4FD9-85E9-97740BC0C9D5}" type="pres">
      <dgm:prSet presAssocID="{D0FC8D67-DB3E-48BE-A0C2-0F081D566DE2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20D5721-E5B0-43DE-9462-6C7EECB2AFD8}" srcId="{D0FC8D67-DB3E-48BE-A0C2-0F081D566DE2}" destId="{4E12056D-798E-4AA1-9DC2-B748775D4A2D}" srcOrd="1" destOrd="0" parTransId="{97A0CA82-C2C9-47E3-80F5-8BCFBFD31824}" sibTransId="{8F7F84C8-A8C0-4E39-AFDD-B4D0C6563D1E}"/>
    <dgm:cxn modelId="{A598706E-280A-4F9C-8A26-52027B1F7190}" type="presOf" srcId="{D0FC8D67-DB3E-48BE-A0C2-0F081D566DE2}" destId="{8B84D398-E58B-4DE9-BD8D-5195F3701DEF}" srcOrd="0" destOrd="0" presId="urn:microsoft.com/office/officeart/2005/8/layout/matrix3"/>
    <dgm:cxn modelId="{03E0816F-7B4D-48B7-97EC-CFFAFD0DFCF8}" srcId="{D0FC8D67-DB3E-48BE-A0C2-0F081D566DE2}" destId="{BFD7FBD8-0FB3-4B65-8CE5-1231FDC7DF54}" srcOrd="3" destOrd="0" parTransId="{49BC9E1A-4164-4B1B-8ACC-0AD30066C90D}" sibTransId="{8945C342-9B34-472B-A19D-88D797EA28AB}"/>
    <dgm:cxn modelId="{A0F6A293-9988-4217-BB09-94564A7DA4A8}" type="presOf" srcId="{5C62B97D-E7F3-44EE-B10D-E6857DCB34C4}" destId="{8CA8E3EE-CD25-406F-8B80-DFEAA29DF091}" srcOrd="0" destOrd="0" presId="urn:microsoft.com/office/officeart/2005/8/layout/matrix3"/>
    <dgm:cxn modelId="{5D9BF7A6-B2E7-43BC-A115-142C2EC12F06}" srcId="{D0FC8D67-DB3E-48BE-A0C2-0F081D566DE2}" destId="{C5CE40F8-A212-4B9B-942C-449C62308BED}" srcOrd="0" destOrd="0" parTransId="{B61CCEC8-62A8-49EB-8727-D3C7EB69C9D8}" sibTransId="{00A247AF-3187-4806-986A-D3CD6B090542}"/>
    <dgm:cxn modelId="{667C35C6-4B76-45F0-A424-F457BB2D01B1}" type="presOf" srcId="{BFD7FBD8-0FB3-4B65-8CE5-1231FDC7DF54}" destId="{019941C2-9704-4FD9-85E9-97740BC0C9D5}" srcOrd="0" destOrd="0" presId="urn:microsoft.com/office/officeart/2005/8/layout/matrix3"/>
    <dgm:cxn modelId="{D88CB1D7-8FDE-44B8-B8AC-8F520CDFBC36}" type="presOf" srcId="{C5CE40F8-A212-4B9B-942C-449C62308BED}" destId="{01D50353-3FC9-4A04-94F0-568D372A470A}" srcOrd="0" destOrd="0" presId="urn:microsoft.com/office/officeart/2005/8/layout/matrix3"/>
    <dgm:cxn modelId="{B0EB04E6-E64D-442A-8F45-D1B8E859DB73}" srcId="{D0FC8D67-DB3E-48BE-A0C2-0F081D566DE2}" destId="{5C62B97D-E7F3-44EE-B10D-E6857DCB34C4}" srcOrd="2" destOrd="0" parTransId="{6E6F1D8F-D72D-432D-9C92-FE3EC24E8A48}" sibTransId="{6211D44B-2CEA-4BA3-95B1-AE53F7CD4001}"/>
    <dgm:cxn modelId="{2CED94EF-A340-4748-85F9-AB7899862638}" type="presOf" srcId="{4E12056D-798E-4AA1-9DC2-B748775D4A2D}" destId="{E7C04281-1F7C-4F60-938F-DCA81C4C22D6}" srcOrd="0" destOrd="0" presId="urn:microsoft.com/office/officeart/2005/8/layout/matrix3"/>
    <dgm:cxn modelId="{76AD93A3-DD01-478B-BA6D-20252ECDBB35}" type="presParOf" srcId="{8B84D398-E58B-4DE9-BD8D-5195F3701DEF}" destId="{AECB0646-D056-40ED-A053-A923444D49C1}" srcOrd="0" destOrd="0" presId="urn:microsoft.com/office/officeart/2005/8/layout/matrix3"/>
    <dgm:cxn modelId="{21903160-4ADC-48E6-A5D9-76868A42F221}" type="presParOf" srcId="{8B84D398-E58B-4DE9-BD8D-5195F3701DEF}" destId="{01D50353-3FC9-4A04-94F0-568D372A470A}" srcOrd="1" destOrd="0" presId="urn:microsoft.com/office/officeart/2005/8/layout/matrix3"/>
    <dgm:cxn modelId="{B70462EE-8035-48A1-9E90-4F3E329B6A46}" type="presParOf" srcId="{8B84D398-E58B-4DE9-BD8D-5195F3701DEF}" destId="{E7C04281-1F7C-4F60-938F-DCA81C4C22D6}" srcOrd="2" destOrd="0" presId="urn:microsoft.com/office/officeart/2005/8/layout/matrix3"/>
    <dgm:cxn modelId="{B833A33A-0F89-473B-9B0C-ADA48B9B2391}" type="presParOf" srcId="{8B84D398-E58B-4DE9-BD8D-5195F3701DEF}" destId="{8CA8E3EE-CD25-406F-8B80-DFEAA29DF091}" srcOrd="3" destOrd="0" presId="urn:microsoft.com/office/officeart/2005/8/layout/matrix3"/>
    <dgm:cxn modelId="{F07F40B9-EE2A-4483-BB97-6EDF74904F4E}" type="presParOf" srcId="{8B84D398-E58B-4DE9-BD8D-5195F3701DEF}" destId="{019941C2-9704-4FD9-85E9-97740BC0C9D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A47C74-AAF0-4904-9A93-F4F0D1504B8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8B57740-6DF5-4C80-870E-3436EBB0B92C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dirty="0"/>
            <a:t>Digitalizzazione</a:t>
          </a:r>
        </a:p>
        <a:p>
          <a:r>
            <a:rPr lang="it-IT" dirty="0"/>
            <a:t>procedure complesse</a:t>
          </a:r>
        </a:p>
        <a:p>
          <a:r>
            <a:rPr lang="it-IT" dirty="0"/>
            <a:t>(portali unici</a:t>
          </a:r>
        </a:p>
        <a:p>
          <a:r>
            <a:rPr lang="it-IT" dirty="0"/>
            <a:t> software house ecc.)</a:t>
          </a:r>
        </a:p>
      </dgm:t>
    </dgm:pt>
    <dgm:pt modelId="{CFCAD1A8-217C-4AE1-A876-0EB310719D33}" type="parTrans" cxnId="{96238B34-1CDA-4E94-BFBB-1DA92F65B9A3}">
      <dgm:prSet/>
      <dgm:spPr/>
      <dgm:t>
        <a:bodyPr/>
        <a:lstStyle/>
        <a:p>
          <a:endParaRPr lang="it-IT"/>
        </a:p>
      </dgm:t>
    </dgm:pt>
    <dgm:pt modelId="{1A6819FA-BD5F-4B7D-962B-22C6E8B96FA0}" type="sibTrans" cxnId="{96238B34-1CDA-4E94-BFBB-1DA92F65B9A3}">
      <dgm:prSet/>
      <dgm:spPr/>
      <dgm:t>
        <a:bodyPr/>
        <a:lstStyle/>
        <a:p>
          <a:endParaRPr lang="it-IT"/>
        </a:p>
      </dgm:t>
    </dgm:pt>
    <dgm:pt modelId="{F1B73360-3A44-4059-B621-976DDF4756FD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dirty="0"/>
            <a:t>Monitoraggio del contenzioso</a:t>
          </a:r>
        </a:p>
      </dgm:t>
    </dgm:pt>
    <dgm:pt modelId="{3612EEDA-E106-4FB8-9DAC-8A72EA5EB40B}" type="parTrans" cxnId="{717178AB-C3A9-4FD2-8A2F-5CA4A074D02B}">
      <dgm:prSet/>
      <dgm:spPr/>
      <dgm:t>
        <a:bodyPr/>
        <a:lstStyle/>
        <a:p>
          <a:endParaRPr lang="it-IT"/>
        </a:p>
      </dgm:t>
    </dgm:pt>
    <dgm:pt modelId="{C0D0E652-A99C-44C4-A552-A197CF825497}" type="sibTrans" cxnId="{717178AB-C3A9-4FD2-8A2F-5CA4A074D02B}">
      <dgm:prSet/>
      <dgm:spPr/>
      <dgm:t>
        <a:bodyPr/>
        <a:lstStyle/>
        <a:p>
          <a:endParaRPr lang="it-IT"/>
        </a:p>
      </dgm:t>
    </dgm:pt>
    <dgm:pt modelId="{C4317856-0316-4145-8415-D2C97E22484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dirty="0"/>
            <a:t>Valutazione impatto semplificazioni normative</a:t>
          </a:r>
          <a:endParaRPr lang="it-IT" dirty="0">
            <a:solidFill>
              <a:srgbClr val="FF0000"/>
            </a:solidFill>
          </a:endParaRPr>
        </a:p>
      </dgm:t>
    </dgm:pt>
    <dgm:pt modelId="{640C0B5C-4B07-4033-9306-7CCD74B2C10E}" type="parTrans" cxnId="{C74E5689-BE14-4112-90FD-07A88481D067}">
      <dgm:prSet/>
      <dgm:spPr/>
      <dgm:t>
        <a:bodyPr/>
        <a:lstStyle/>
        <a:p>
          <a:endParaRPr lang="it-IT"/>
        </a:p>
      </dgm:t>
    </dgm:pt>
    <dgm:pt modelId="{54ACF50D-555F-4684-A1F5-05F290036000}" type="sibTrans" cxnId="{C74E5689-BE14-4112-90FD-07A88481D067}">
      <dgm:prSet/>
      <dgm:spPr/>
      <dgm:t>
        <a:bodyPr/>
        <a:lstStyle/>
        <a:p>
          <a:endParaRPr lang="it-IT"/>
        </a:p>
      </dgm:t>
    </dgm:pt>
    <dgm:pt modelId="{9BE6D3E4-5FF7-4867-B1A8-8BD4C489D97A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dirty="0"/>
            <a:t>Verifica reingegnerizzazione processi con standardizzazione procedure  </a:t>
          </a:r>
        </a:p>
      </dgm:t>
    </dgm:pt>
    <dgm:pt modelId="{62B639D2-3363-49C4-9699-F4CED87F501E}" type="parTrans" cxnId="{4C13E3D5-79D9-4F96-B3DB-6A5DCB5DABD5}">
      <dgm:prSet/>
      <dgm:spPr/>
      <dgm:t>
        <a:bodyPr/>
        <a:lstStyle/>
        <a:p>
          <a:endParaRPr lang="it-IT"/>
        </a:p>
      </dgm:t>
    </dgm:pt>
    <dgm:pt modelId="{23D8408C-E55C-44A9-BA79-AC013F0AE5BE}" type="sibTrans" cxnId="{4C13E3D5-79D9-4F96-B3DB-6A5DCB5DABD5}">
      <dgm:prSet/>
      <dgm:spPr/>
      <dgm:t>
        <a:bodyPr/>
        <a:lstStyle/>
        <a:p>
          <a:endParaRPr lang="it-IT"/>
        </a:p>
      </dgm:t>
    </dgm:pt>
    <dgm:pt modelId="{96088852-21F8-409F-B1F6-1DAF1E751528}" type="pres">
      <dgm:prSet presAssocID="{5FA47C74-AAF0-4904-9A93-F4F0D1504B81}" presName="CompostProcess" presStyleCnt="0">
        <dgm:presLayoutVars>
          <dgm:dir/>
          <dgm:resizeHandles val="exact"/>
        </dgm:presLayoutVars>
      </dgm:prSet>
      <dgm:spPr/>
    </dgm:pt>
    <dgm:pt modelId="{321013B6-6E4F-446E-9FAA-23BE83665D00}" type="pres">
      <dgm:prSet presAssocID="{5FA47C74-AAF0-4904-9A93-F4F0D1504B81}" presName="arrow" presStyleLbl="bgShp" presStyleIdx="0" presStyleCnt="1"/>
      <dgm:spPr/>
    </dgm:pt>
    <dgm:pt modelId="{FEE8D6A1-C9C0-4FEE-8F87-8CFAF4866F68}" type="pres">
      <dgm:prSet presAssocID="{5FA47C74-AAF0-4904-9A93-F4F0D1504B81}" presName="linearProcess" presStyleCnt="0"/>
      <dgm:spPr/>
    </dgm:pt>
    <dgm:pt modelId="{05886AEC-71E2-4676-9B42-E9C956A486DD}" type="pres">
      <dgm:prSet presAssocID="{D8B57740-6DF5-4C80-870E-3436EBB0B92C}" presName="textNode" presStyleLbl="node1" presStyleIdx="0" presStyleCnt="4">
        <dgm:presLayoutVars>
          <dgm:bulletEnabled val="1"/>
        </dgm:presLayoutVars>
      </dgm:prSet>
      <dgm:spPr/>
    </dgm:pt>
    <dgm:pt modelId="{D4B22243-EC2D-4931-81A7-FCCCED098607}" type="pres">
      <dgm:prSet presAssocID="{1A6819FA-BD5F-4B7D-962B-22C6E8B96FA0}" presName="sibTrans" presStyleCnt="0"/>
      <dgm:spPr/>
    </dgm:pt>
    <dgm:pt modelId="{0A777D8F-FF64-43D4-8A56-1992351080F7}" type="pres">
      <dgm:prSet presAssocID="{F1B73360-3A44-4059-B621-976DDF4756FD}" presName="textNode" presStyleLbl="node1" presStyleIdx="1" presStyleCnt="4">
        <dgm:presLayoutVars>
          <dgm:bulletEnabled val="1"/>
        </dgm:presLayoutVars>
      </dgm:prSet>
      <dgm:spPr/>
    </dgm:pt>
    <dgm:pt modelId="{5F55F6D2-7098-4BD9-8FE8-E60CD6B8A48A}" type="pres">
      <dgm:prSet presAssocID="{C0D0E652-A99C-44C4-A552-A197CF825497}" presName="sibTrans" presStyleCnt="0"/>
      <dgm:spPr/>
    </dgm:pt>
    <dgm:pt modelId="{B42D7B4F-606D-4A98-A624-5A5933D2AAED}" type="pres">
      <dgm:prSet presAssocID="{C4317856-0316-4145-8415-D2C97E224841}" presName="textNode" presStyleLbl="node1" presStyleIdx="2" presStyleCnt="4">
        <dgm:presLayoutVars>
          <dgm:bulletEnabled val="1"/>
        </dgm:presLayoutVars>
      </dgm:prSet>
      <dgm:spPr/>
    </dgm:pt>
    <dgm:pt modelId="{055B0301-010F-4344-AE45-8D29347E3EA4}" type="pres">
      <dgm:prSet presAssocID="{54ACF50D-555F-4684-A1F5-05F290036000}" presName="sibTrans" presStyleCnt="0"/>
      <dgm:spPr/>
    </dgm:pt>
    <dgm:pt modelId="{69F1CE4B-E1F9-4DE8-A0DC-6D3DF0AEEF8E}" type="pres">
      <dgm:prSet presAssocID="{9BE6D3E4-5FF7-4867-B1A8-8BD4C489D97A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96238B34-1CDA-4E94-BFBB-1DA92F65B9A3}" srcId="{5FA47C74-AAF0-4904-9A93-F4F0D1504B81}" destId="{D8B57740-6DF5-4C80-870E-3436EBB0B92C}" srcOrd="0" destOrd="0" parTransId="{CFCAD1A8-217C-4AE1-A876-0EB310719D33}" sibTransId="{1A6819FA-BD5F-4B7D-962B-22C6E8B96FA0}"/>
    <dgm:cxn modelId="{FD0CE74D-E0FF-4F36-BD6B-6DFDDE015DF9}" type="presOf" srcId="{9BE6D3E4-5FF7-4867-B1A8-8BD4C489D97A}" destId="{69F1CE4B-E1F9-4DE8-A0DC-6D3DF0AEEF8E}" srcOrd="0" destOrd="0" presId="urn:microsoft.com/office/officeart/2005/8/layout/hProcess9"/>
    <dgm:cxn modelId="{9DA8DB4F-53ED-482F-821B-E20789E8C6D9}" type="presOf" srcId="{F1B73360-3A44-4059-B621-976DDF4756FD}" destId="{0A777D8F-FF64-43D4-8A56-1992351080F7}" srcOrd="0" destOrd="0" presId="urn:microsoft.com/office/officeart/2005/8/layout/hProcess9"/>
    <dgm:cxn modelId="{51B6D883-CB83-4CA1-B6EF-A5AE754FC628}" type="presOf" srcId="{D8B57740-6DF5-4C80-870E-3436EBB0B92C}" destId="{05886AEC-71E2-4676-9B42-E9C956A486DD}" srcOrd="0" destOrd="0" presId="urn:microsoft.com/office/officeart/2005/8/layout/hProcess9"/>
    <dgm:cxn modelId="{C74E5689-BE14-4112-90FD-07A88481D067}" srcId="{5FA47C74-AAF0-4904-9A93-F4F0D1504B81}" destId="{C4317856-0316-4145-8415-D2C97E224841}" srcOrd="2" destOrd="0" parTransId="{640C0B5C-4B07-4033-9306-7CCD74B2C10E}" sibTransId="{54ACF50D-555F-4684-A1F5-05F290036000}"/>
    <dgm:cxn modelId="{33232A9A-FBB0-4931-B3B5-9C55DEEC0CF4}" type="presOf" srcId="{5FA47C74-AAF0-4904-9A93-F4F0D1504B81}" destId="{96088852-21F8-409F-B1F6-1DAF1E751528}" srcOrd="0" destOrd="0" presId="urn:microsoft.com/office/officeart/2005/8/layout/hProcess9"/>
    <dgm:cxn modelId="{717178AB-C3A9-4FD2-8A2F-5CA4A074D02B}" srcId="{5FA47C74-AAF0-4904-9A93-F4F0D1504B81}" destId="{F1B73360-3A44-4059-B621-976DDF4756FD}" srcOrd="1" destOrd="0" parTransId="{3612EEDA-E106-4FB8-9DAC-8A72EA5EB40B}" sibTransId="{C0D0E652-A99C-44C4-A552-A197CF825497}"/>
    <dgm:cxn modelId="{4C13E3D5-79D9-4F96-B3DB-6A5DCB5DABD5}" srcId="{5FA47C74-AAF0-4904-9A93-F4F0D1504B81}" destId="{9BE6D3E4-5FF7-4867-B1A8-8BD4C489D97A}" srcOrd="3" destOrd="0" parTransId="{62B639D2-3363-49C4-9699-F4CED87F501E}" sibTransId="{23D8408C-E55C-44A9-BA79-AC013F0AE5BE}"/>
    <dgm:cxn modelId="{55ED00DD-DFFA-4F01-BFF8-ED77217F63F1}" type="presOf" srcId="{C4317856-0316-4145-8415-D2C97E224841}" destId="{B42D7B4F-606D-4A98-A624-5A5933D2AAED}" srcOrd="0" destOrd="0" presId="urn:microsoft.com/office/officeart/2005/8/layout/hProcess9"/>
    <dgm:cxn modelId="{3D59A627-1943-467C-AB42-67A6D02A5977}" type="presParOf" srcId="{96088852-21F8-409F-B1F6-1DAF1E751528}" destId="{321013B6-6E4F-446E-9FAA-23BE83665D00}" srcOrd="0" destOrd="0" presId="urn:microsoft.com/office/officeart/2005/8/layout/hProcess9"/>
    <dgm:cxn modelId="{F99575B5-311D-4A33-8F2C-82D90229D363}" type="presParOf" srcId="{96088852-21F8-409F-B1F6-1DAF1E751528}" destId="{FEE8D6A1-C9C0-4FEE-8F87-8CFAF4866F68}" srcOrd="1" destOrd="0" presId="urn:microsoft.com/office/officeart/2005/8/layout/hProcess9"/>
    <dgm:cxn modelId="{8C723FF5-624A-4059-AC14-61C5DDAAFA07}" type="presParOf" srcId="{FEE8D6A1-C9C0-4FEE-8F87-8CFAF4866F68}" destId="{05886AEC-71E2-4676-9B42-E9C956A486DD}" srcOrd="0" destOrd="0" presId="urn:microsoft.com/office/officeart/2005/8/layout/hProcess9"/>
    <dgm:cxn modelId="{2AC993D7-A185-4B19-80D8-CC1A813C2062}" type="presParOf" srcId="{FEE8D6A1-C9C0-4FEE-8F87-8CFAF4866F68}" destId="{D4B22243-EC2D-4931-81A7-FCCCED098607}" srcOrd="1" destOrd="0" presId="urn:microsoft.com/office/officeart/2005/8/layout/hProcess9"/>
    <dgm:cxn modelId="{748FF3BD-85EF-4A8F-B3DF-98E41C3D7F39}" type="presParOf" srcId="{FEE8D6A1-C9C0-4FEE-8F87-8CFAF4866F68}" destId="{0A777D8F-FF64-43D4-8A56-1992351080F7}" srcOrd="2" destOrd="0" presId="urn:microsoft.com/office/officeart/2005/8/layout/hProcess9"/>
    <dgm:cxn modelId="{75F4D45F-5460-4281-A52A-7863BAA518D2}" type="presParOf" srcId="{FEE8D6A1-C9C0-4FEE-8F87-8CFAF4866F68}" destId="{5F55F6D2-7098-4BD9-8FE8-E60CD6B8A48A}" srcOrd="3" destOrd="0" presId="urn:microsoft.com/office/officeart/2005/8/layout/hProcess9"/>
    <dgm:cxn modelId="{A314DA16-E331-4B76-A2CE-342AED02C54E}" type="presParOf" srcId="{FEE8D6A1-C9C0-4FEE-8F87-8CFAF4866F68}" destId="{B42D7B4F-606D-4A98-A624-5A5933D2AAED}" srcOrd="4" destOrd="0" presId="urn:microsoft.com/office/officeart/2005/8/layout/hProcess9"/>
    <dgm:cxn modelId="{BA373B41-F65B-4D94-8EE9-9ADF87639D02}" type="presParOf" srcId="{FEE8D6A1-C9C0-4FEE-8F87-8CFAF4866F68}" destId="{055B0301-010F-4344-AE45-8D29347E3EA4}" srcOrd="5" destOrd="0" presId="urn:microsoft.com/office/officeart/2005/8/layout/hProcess9"/>
    <dgm:cxn modelId="{29680543-3347-4A07-8171-9DDCD98B3A3D}" type="presParOf" srcId="{FEE8D6A1-C9C0-4FEE-8F87-8CFAF4866F68}" destId="{69F1CE4B-E1F9-4DE8-A0DC-6D3DF0AEEF8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2E25DBE-5519-46EF-B4CA-5291379C5370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it-IT"/>
        </a:p>
      </dgm:t>
    </dgm:pt>
    <dgm:pt modelId="{7730457D-6ED9-490D-8594-28C18F81A77C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/>
            <a:t>Bozze di atti </a:t>
          </a:r>
        </a:p>
      </dgm:t>
    </dgm:pt>
    <dgm:pt modelId="{58294932-584A-4205-ABD7-564A4FD0AFB4}" type="parTrans" cxnId="{AE3EE78A-04F6-4192-B4E3-FC32A6F65305}">
      <dgm:prSet/>
      <dgm:spPr/>
      <dgm:t>
        <a:bodyPr/>
        <a:lstStyle/>
        <a:p>
          <a:endParaRPr lang="it-IT"/>
        </a:p>
      </dgm:t>
    </dgm:pt>
    <dgm:pt modelId="{5438C84E-1C2C-4773-828F-1A23493824DC}" type="sibTrans" cxnId="{AE3EE78A-04F6-4192-B4E3-FC32A6F65305}">
      <dgm:prSet/>
      <dgm:spPr/>
      <dgm:t>
        <a:bodyPr/>
        <a:lstStyle/>
        <a:p>
          <a:endParaRPr lang="it-IT"/>
        </a:p>
      </dgm:t>
    </dgm:pt>
    <dgm:pt modelId="{E3395E65-B368-455B-9DB0-25AC7B3C73EE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/>
            <a:t>Schemi di provvedimento</a:t>
          </a:r>
        </a:p>
      </dgm:t>
    </dgm:pt>
    <dgm:pt modelId="{EB4D876F-826E-43D1-9456-A659626D6496}" type="parTrans" cxnId="{647DC714-3CCA-4820-A6EB-F51122AE07FF}">
      <dgm:prSet/>
      <dgm:spPr/>
      <dgm:t>
        <a:bodyPr/>
        <a:lstStyle/>
        <a:p>
          <a:endParaRPr lang="it-IT"/>
        </a:p>
      </dgm:t>
    </dgm:pt>
    <dgm:pt modelId="{E67820F4-DF35-4724-BDBB-ACE963C653F5}" type="sibTrans" cxnId="{647DC714-3CCA-4820-A6EB-F51122AE07FF}">
      <dgm:prSet/>
      <dgm:spPr/>
      <dgm:t>
        <a:bodyPr/>
        <a:lstStyle/>
        <a:p>
          <a:endParaRPr lang="it-IT"/>
        </a:p>
      </dgm:t>
    </dgm:pt>
    <dgm:pt modelId="{EE8B3730-C05B-4561-9F59-448967CF7FA7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dirty="0"/>
            <a:t>Supporto legale </a:t>
          </a:r>
        </a:p>
      </dgm:t>
    </dgm:pt>
    <dgm:pt modelId="{8379F9F4-1669-49E4-A3D7-2C724917A012}" type="parTrans" cxnId="{2673B0C1-0FB8-4358-BE4C-97CFA4DE8603}">
      <dgm:prSet/>
      <dgm:spPr/>
      <dgm:t>
        <a:bodyPr/>
        <a:lstStyle/>
        <a:p>
          <a:endParaRPr lang="it-IT"/>
        </a:p>
      </dgm:t>
    </dgm:pt>
    <dgm:pt modelId="{E90DE999-E841-471F-871F-F486E9B4FB90}" type="sibTrans" cxnId="{2673B0C1-0FB8-4358-BE4C-97CFA4DE8603}">
      <dgm:prSet/>
      <dgm:spPr/>
      <dgm:t>
        <a:bodyPr/>
        <a:lstStyle/>
        <a:p>
          <a:endParaRPr lang="it-IT"/>
        </a:p>
      </dgm:t>
    </dgm:pt>
    <dgm:pt modelId="{ED2DC5DD-011F-415F-9E36-707DD0A3255F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/>
            <a:t>Atti convenzionali </a:t>
          </a:r>
        </a:p>
      </dgm:t>
    </dgm:pt>
    <dgm:pt modelId="{8B4058B0-EC15-41E6-AD25-7FEED2839A79}" type="parTrans" cxnId="{085BC96B-2353-487A-AFBD-B0A8C94422D6}">
      <dgm:prSet/>
      <dgm:spPr/>
      <dgm:t>
        <a:bodyPr/>
        <a:lstStyle/>
        <a:p>
          <a:endParaRPr lang="it-IT"/>
        </a:p>
      </dgm:t>
    </dgm:pt>
    <dgm:pt modelId="{B78D61CA-4F4B-47A2-93E1-24A20DBB4814}" type="sibTrans" cxnId="{085BC96B-2353-487A-AFBD-B0A8C94422D6}">
      <dgm:prSet/>
      <dgm:spPr/>
      <dgm:t>
        <a:bodyPr/>
        <a:lstStyle/>
        <a:p>
          <a:endParaRPr lang="it-IT"/>
        </a:p>
      </dgm:t>
    </dgm:pt>
    <dgm:pt modelId="{D66D1F56-9161-413C-8EAE-D09C8F507382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dirty="0"/>
            <a:t>Predisposizione e modifica di atti di pianificazione</a:t>
          </a:r>
        </a:p>
      </dgm:t>
    </dgm:pt>
    <dgm:pt modelId="{507DD11C-9587-442C-AF62-F86728292C77}" type="parTrans" cxnId="{F4A07706-91E3-4622-BC72-DC031FC59A5C}">
      <dgm:prSet/>
      <dgm:spPr/>
      <dgm:t>
        <a:bodyPr/>
        <a:lstStyle/>
        <a:p>
          <a:endParaRPr lang="it-IT"/>
        </a:p>
      </dgm:t>
    </dgm:pt>
    <dgm:pt modelId="{D1178012-91FD-400C-9DDF-438B33D2896E}" type="sibTrans" cxnId="{F4A07706-91E3-4622-BC72-DC031FC59A5C}">
      <dgm:prSet/>
      <dgm:spPr/>
      <dgm:t>
        <a:bodyPr/>
        <a:lstStyle/>
        <a:p>
          <a:endParaRPr lang="it-IT"/>
        </a:p>
      </dgm:t>
    </dgm:pt>
    <dgm:pt modelId="{7ADCA6E3-9D16-4998-9520-516F000A165C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dirty="0"/>
            <a:t>Definizione di standard per accelerare i tempi delle procedure </a:t>
          </a:r>
          <a:r>
            <a:rPr lang="it-IT" dirty="0" err="1"/>
            <a:t>organizzatorie</a:t>
          </a:r>
          <a:r>
            <a:rPr lang="it-IT" dirty="0"/>
            <a:t>  </a:t>
          </a:r>
        </a:p>
      </dgm:t>
    </dgm:pt>
    <dgm:pt modelId="{A4778A7B-DA4B-43D8-B1C7-3EE1FDFA4786}" type="parTrans" cxnId="{9F1A4CD0-3F2B-4FB9-A3B6-6473902C79BA}">
      <dgm:prSet/>
      <dgm:spPr/>
      <dgm:t>
        <a:bodyPr/>
        <a:lstStyle/>
        <a:p>
          <a:endParaRPr lang="it-IT"/>
        </a:p>
      </dgm:t>
    </dgm:pt>
    <dgm:pt modelId="{5B18F66B-A9EC-440E-A90C-FEB11779A625}" type="sibTrans" cxnId="{9F1A4CD0-3F2B-4FB9-A3B6-6473902C79BA}">
      <dgm:prSet/>
      <dgm:spPr/>
      <dgm:t>
        <a:bodyPr/>
        <a:lstStyle/>
        <a:p>
          <a:endParaRPr lang="it-IT"/>
        </a:p>
      </dgm:t>
    </dgm:pt>
    <dgm:pt modelId="{CD0A7AF7-ECD4-4406-87C9-D341B1963298}" type="pres">
      <dgm:prSet presAssocID="{62E25DBE-5519-46EF-B4CA-5291379C5370}" presName="linear" presStyleCnt="0">
        <dgm:presLayoutVars>
          <dgm:animLvl val="lvl"/>
          <dgm:resizeHandles val="exact"/>
        </dgm:presLayoutVars>
      </dgm:prSet>
      <dgm:spPr/>
    </dgm:pt>
    <dgm:pt modelId="{86E3645E-B142-4CBF-8076-27ADB47CAE43}" type="pres">
      <dgm:prSet presAssocID="{7730457D-6ED9-490D-8594-28C18F81A77C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9CC23771-62A8-460F-B980-23D4180DD838}" type="pres">
      <dgm:prSet presAssocID="{5438C84E-1C2C-4773-828F-1A23493824DC}" presName="spacer" presStyleCnt="0"/>
      <dgm:spPr/>
    </dgm:pt>
    <dgm:pt modelId="{A83F8D9C-CC79-4373-BDCF-BCAEDFAF37FD}" type="pres">
      <dgm:prSet presAssocID="{E3395E65-B368-455B-9DB0-25AC7B3C73E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21377F7-C8A7-43BB-9651-587D97AC5990}" type="pres">
      <dgm:prSet presAssocID="{E67820F4-DF35-4724-BDBB-ACE963C653F5}" presName="spacer" presStyleCnt="0"/>
      <dgm:spPr/>
    </dgm:pt>
    <dgm:pt modelId="{CB6B0413-3CB3-4601-9869-825C9625386F}" type="pres">
      <dgm:prSet presAssocID="{EE8B3730-C05B-4561-9F59-448967CF7FA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526840F-D1AA-44F7-A849-BACF4D9497C7}" type="pres">
      <dgm:prSet presAssocID="{E90DE999-E841-471F-871F-F486E9B4FB90}" presName="spacer" presStyleCnt="0"/>
      <dgm:spPr/>
    </dgm:pt>
    <dgm:pt modelId="{E1F75233-9FCA-4EA0-B62D-7A20885C204E}" type="pres">
      <dgm:prSet presAssocID="{ED2DC5DD-011F-415F-9E36-707DD0A3255F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4B8C4A1-CACA-4149-8942-9204DDBE0739}" type="pres">
      <dgm:prSet presAssocID="{B78D61CA-4F4B-47A2-93E1-24A20DBB4814}" presName="spacer" presStyleCnt="0"/>
      <dgm:spPr/>
    </dgm:pt>
    <dgm:pt modelId="{14F32A6A-59FA-4647-B8FA-66F820A1960A}" type="pres">
      <dgm:prSet presAssocID="{D66D1F56-9161-413C-8EAE-D09C8F50738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8D560665-F4B6-4B78-99D5-A3DE9E99E280}" type="pres">
      <dgm:prSet presAssocID="{D1178012-91FD-400C-9DDF-438B33D2896E}" presName="spacer" presStyleCnt="0"/>
      <dgm:spPr/>
    </dgm:pt>
    <dgm:pt modelId="{8CBE19F8-1D41-448C-8AE9-914F83BF1791}" type="pres">
      <dgm:prSet presAssocID="{7ADCA6E3-9D16-4998-9520-516F000A165C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D2063300-1C51-46F4-8F11-094854341684}" type="presOf" srcId="{D66D1F56-9161-413C-8EAE-D09C8F507382}" destId="{14F32A6A-59FA-4647-B8FA-66F820A1960A}" srcOrd="0" destOrd="0" presId="urn:microsoft.com/office/officeart/2005/8/layout/vList2"/>
    <dgm:cxn modelId="{F4A07706-91E3-4622-BC72-DC031FC59A5C}" srcId="{62E25DBE-5519-46EF-B4CA-5291379C5370}" destId="{D66D1F56-9161-413C-8EAE-D09C8F507382}" srcOrd="4" destOrd="0" parTransId="{507DD11C-9587-442C-AF62-F86728292C77}" sibTransId="{D1178012-91FD-400C-9DDF-438B33D2896E}"/>
    <dgm:cxn modelId="{647DC714-3CCA-4820-A6EB-F51122AE07FF}" srcId="{62E25DBE-5519-46EF-B4CA-5291379C5370}" destId="{E3395E65-B368-455B-9DB0-25AC7B3C73EE}" srcOrd="1" destOrd="0" parTransId="{EB4D876F-826E-43D1-9456-A659626D6496}" sibTransId="{E67820F4-DF35-4724-BDBB-ACE963C653F5}"/>
    <dgm:cxn modelId="{A261A22A-97BF-488B-B443-7FA5D101F7FE}" type="presOf" srcId="{7730457D-6ED9-490D-8594-28C18F81A77C}" destId="{86E3645E-B142-4CBF-8076-27ADB47CAE43}" srcOrd="0" destOrd="0" presId="urn:microsoft.com/office/officeart/2005/8/layout/vList2"/>
    <dgm:cxn modelId="{F289C02E-8D2A-46FA-950F-F2F436411AA5}" type="presOf" srcId="{E3395E65-B368-455B-9DB0-25AC7B3C73EE}" destId="{A83F8D9C-CC79-4373-BDCF-BCAEDFAF37FD}" srcOrd="0" destOrd="0" presId="urn:microsoft.com/office/officeart/2005/8/layout/vList2"/>
    <dgm:cxn modelId="{88A87131-053B-4FB9-9F90-29E9245836E2}" type="presOf" srcId="{62E25DBE-5519-46EF-B4CA-5291379C5370}" destId="{CD0A7AF7-ECD4-4406-87C9-D341B1963298}" srcOrd="0" destOrd="0" presId="urn:microsoft.com/office/officeart/2005/8/layout/vList2"/>
    <dgm:cxn modelId="{276F5A48-1853-48EF-9221-4E4217CDF4B4}" type="presOf" srcId="{ED2DC5DD-011F-415F-9E36-707DD0A3255F}" destId="{E1F75233-9FCA-4EA0-B62D-7A20885C204E}" srcOrd="0" destOrd="0" presId="urn:microsoft.com/office/officeart/2005/8/layout/vList2"/>
    <dgm:cxn modelId="{085BC96B-2353-487A-AFBD-B0A8C94422D6}" srcId="{62E25DBE-5519-46EF-B4CA-5291379C5370}" destId="{ED2DC5DD-011F-415F-9E36-707DD0A3255F}" srcOrd="3" destOrd="0" parTransId="{8B4058B0-EC15-41E6-AD25-7FEED2839A79}" sibTransId="{B78D61CA-4F4B-47A2-93E1-24A20DBB4814}"/>
    <dgm:cxn modelId="{AE3EE78A-04F6-4192-B4E3-FC32A6F65305}" srcId="{62E25DBE-5519-46EF-B4CA-5291379C5370}" destId="{7730457D-6ED9-490D-8594-28C18F81A77C}" srcOrd="0" destOrd="0" parTransId="{58294932-584A-4205-ABD7-564A4FD0AFB4}" sibTransId="{5438C84E-1C2C-4773-828F-1A23493824DC}"/>
    <dgm:cxn modelId="{F64251A4-3C35-462D-83C8-F80C1F4D5701}" type="presOf" srcId="{EE8B3730-C05B-4561-9F59-448967CF7FA7}" destId="{CB6B0413-3CB3-4601-9869-825C9625386F}" srcOrd="0" destOrd="0" presId="urn:microsoft.com/office/officeart/2005/8/layout/vList2"/>
    <dgm:cxn modelId="{08071CB3-D3DE-41BC-959A-DDEB18D333A1}" type="presOf" srcId="{7ADCA6E3-9D16-4998-9520-516F000A165C}" destId="{8CBE19F8-1D41-448C-8AE9-914F83BF1791}" srcOrd="0" destOrd="0" presId="urn:microsoft.com/office/officeart/2005/8/layout/vList2"/>
    <dgm:cxn modelId="{2673B0C1-0FB8-4358-BE4C-97CFA4DE8603}" srcId="{62E25DBE-5519-46EF-B4CA-5291379C5370}" destId="{EE8B3730-C05B-4561-9F59-448967CF7FA7}" srcOrd="2" destOrd="0" parTransId="{8379F9F4-1669-49E4-A3D7-2C724917A012}" sibTransId="{E90DE999-E841-471F-871F-F486E9B4FB90}"/>
    <dgm:cxn modelId="{9F1A4CD0-3F2B-4FB9-A3B6-6473902C79BA}" srcId="{62E25DBE-5519-46EF-B4CA-5291379C5370}" destId="{7ADCA6E3-9D16-4998-9520-516F000A165C}" srcOrd="5" destOrd="0" parTransId="{A4778A7B-DA4B-43D8-B1C7-3EE1FDFA4786}" sibTransId="{5B18F66B-A9EC-440E-A90C-FEB11779A625}"/>
    <dgm:cxn modelId="{C3AF8A0D-D6D2-4787-8394-FAAD62117AF0}" type="presParOf" srcId="{CD0A7AF7-ECD4-4406-87C9-D341B1963298}" destId="{86E3645E-B142-4CBF-8076-27ADB47CAE43}" srcOrd="0" destOrd="0" presId="urn:microsoft.com/office/officeart/2005/8/layout/vList2"/>
    <dgm:cxn modelId="{0D8E4951-F670-4AA4-9C87-FCBB8C369768}" type="presParOf" srcId="{CD0A7AF7-ECD4-4406-87C9-D341B1963298}" destId="{9CC23771-62A8-460F-B980-23D4180DD838}" srcOrd="1" destOrd="0" presId="urn:microsoft.com/office/officeart/2005/8/layout/vList2"/>
    <dgm:cxn modelId="{9CA609FB-2A9F-44D4-AED2-7EB821EC8E40}" type="presParOf" srcId="{CD0A7AF7-ECD4-4406-87C9-D341B1963298}" destId="{A83F8D9C-CC79-4373-BDCF-BCAEDFAF37FD}" srcOrd="2" destOrd="0" presId="urn:microsoft.com/office/officeart/2005/8/layout/vList2"/>
    <dgm:cxn modelId="{F87651F5-2E7A-473F-A2F4-85B830E06E2A}" type="presParOf" srcId="{CD0A7AF7-ECD4-4406-87C9-D341B1963298}" destId="{D21377F7-C8A7-43BB-9651-587D97AC5990}" srcOrd="3" destOrd="0" presId="urn:microsoft.com/office/officeart/2005/8/layout/vList2"/>
    <dgm:cxn modelId="{289B5D85-0D9B-4815-AFA8-A115520542DE}" type="presParOf" srcId="{CD0A7AF7-ECD4-4406-87C9-D341B1963298}" destId="{CB6B0413-3CB3-4601-9869-825C9625386F}" srcOrd="4" destOrd="0" presId="urn:microsoft.com/office/officeart/2005/8/layout/vList2"/>
    <dgm:cxn modelId="{4A6F10CA-0E16-4040-8542-9001352596B5}" type="presParOf" srcId="{CD0A7AF7-ECD4-4406-87C9-D341B1963298}" destId="{1526840F-D1AA-44F7-A849-BACF4D9497C7}" srcOrd="5" destOrd="0" presId="urn:microsoft.com/office/officeart/2005/8/layout/vList2"/>
    <dgm:cxn modelId="{C3A5C5C0-377E-4637-AF61-EA6F87BE8962}" type="presParOf" srcId="{CD0A7AF7-ECD4-4406-87C9-D341B1963298}" destId="{E1F75233-9FCA-4EA0-B62D-7A20885C204E}" srcOrd="6" destOrd="0" presId="urn:microsoft.com/office/officeart/2005/8/layout/vList2"/>
    <dgm:cxn modelId="{0D0D463E-A802-49E7-B2A9-3BC33151899F}" type="presParOf" srcId="{CD0A7AF7-ECD4-4406-87C9-D341B1963298}" destId="{B4B8C4A1-CACA-4149-8942-9204DDBE0739}" srcOrd="7" destOrd="0" presId="urn:microsoft.com/office/officeart/2005/8/layout/vList2"/>
    <dgm:cxn modelId="{98A964AE-20AB-414A-9FCA-FE0AE05E547C}" type="presParOf" srcId="{CD0A7AF7-ECD4-4406-87C9-D341B1963298}" destId="{14F32A6A-59FA-4647-B8FA-66F820A1960A}" srcOrd="8" destOrd="0" presId="urn:microsoft.com/office/officeart/2005/8/layout/vList2"/>
    <dgm:cxn modelId="{27B3BC62-C96A-482F-BFE6-6406708411CF}" type="presParOf" srcId="{CD0A7AF7-ECD4-4406-87C9-D341B1963298}" destId="{8D560665-F4B6-4B78-99D5-A3DE9E99E280}" srcOrd="9" destOrd="0" presId="urn:microsoft.com/office/officeart/2005/8/layout/vList2"/>
    <dgm:cxn modelId="{7B67C82E-B526-442B-A3FF-8B17619F62E5}" type="presParOf" srcId="{CD0A7AF7-ECD4-4406-87C9-D341B1963298}" destId="{8CBE19F8-1D41-448C-8AE9-914F83BF179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7D821B7-F4D2-4EF1-A5CE-5298800EC4AD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it-IT"/>
        </a:p>
      </dgm:t>
    </dgm:pt>
    <dgm:pt modelId="{73E02D14-169E-4CCC-A59C-D5A21B12617E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dirty="0"/>
            <a:t>Individuare eventuali ulteriori criticità  </a:t>
          </a:r>
        </a:p>
      </dgm:t>
    </dgm:pt>
    <dgm:pt modelId="{D0F56476-737A-4E03-8403-10832139AA82}" type="parTrans" cxnId="{5D3883B1-8DA3-49B2-B9A0-62F412884A61}">
      <dgm:prSet/>
      <dgm:spPr/>
      <dgm:t>
        <a:bodyPr/>
        <a:lstStyle/>
        <a:p>
          <a:endParaRPr lang="it-IT"/>
        </a:p>
      </dgm:t>
    </dgm:pt>
    <dgm:pt modelId="{F0F57DDA-88FE-4D42-9236-7D4D8C0163E7}" type="sibTrans" cxnId="{5D3883B1-8DA3-49B2-B9A0-62F412884A61}">
      <dgm:prSet/>
      <dgm:spPr/>
      <dgm:t>
        <a:bodyPr/>
        <a:lstStyle/>
        <a:p>
          <a:endParaRPr lang="it-IT"/>
        </a:p>
      </dgm:t>
    </dgm:pt>
    <dgm:pt modelId="{9D7E3A5B-DFF8-4321-9377-26B589A8050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it-IT" dirty="0"/>
            <a:t>Costituire una base informativa per eventuali future proposte di semplificazione normativa</a:t>
          </a:r>
        </a:p>
      </dgm:t>
    </dgm:pt>
    <dgm:pt modelId="{52FE404E-C94A-433C-83F4-32EE08858AC5}" type="parTrans" cxnId="{00BDAA57-6D03-4593-B1C8-A6FCAF297192}">
      <dgm:prSet/>
      <dgm:spPr/>
      <dgm:t>
        <a:bodyPr/>
        <a:lstStyle/>
        <a:p>
          <a:endParaRPr lang="it-IT"/>
        </a:p>
      </dgm:t>
    </dgm:pt>
    <dgm:pt modelId="{4681AB5F-AA4A-40A8-94C9-B4B966E60A0B}" type="sibTrans" cxnId="{00BDAA57-6D03-4593-B1C8-A6FCAF297192}">
      <dgm:prSet/>
      <dgm:spPr/>
      <dgm:t>
        <a:bodyPr/>
        <a:lstStyle/>
        <a:p>
          <a:endParaRPr lang="it-IT"/>
        </a:p>
      </dgm:t>
    </dgm:pt>
    <dgm:pt modelId="{D0F0F32A-0767-4CD2-BC79-A2572B12E11B}">
      <dgm:prSet custT="1"/>
      <dgm:spPr>
        <a:solidFill>
          <a:srgbClr val="002060"/>
        </a:solidFill>
      </dgm:spPr>
      <dgm:t>
        <a:bodyPr/>
        <a:lstStyle/>
        <a:p>
          <a:r>
            <a:rPr lang="it-IT" sz="1800" b="1" dirty="0"/>
            <a:t>OBIETTIVI</a:t>
          </a:r>
          <a:endParaRPr lang="it-IT" sz="1400" b="1" dirty="0"/>
        </a:p>
      </dgm:t>
    </dgm:pt>
    <dgm:pt modelId="{E363BEFD-444F-487B-BA77-29AA9A9A1D48}" type="parTrans" cxnId="{6E6B9ED7-20D9-4849-B946-638C4A32E4BC}">
      <dgm:prSet/>
      <dgm:spPr/>
      <dgm:t>
        <a:bodyPr/>
        <a:lstStyle/>
        <a:p>
          <a:endParaRPr lang="it-IT"/>
        </a:p>
      </dgm:t>
    </dgm:pt>
    <dgm:pt modelId="{32C89D3E-A84C-463C-8E25-6300B2BA3577}" type="sibTrans" cxnId="{6E6B9ED7-20D9-4849-B946-638C4A32E4BC}">
      <dgm:prSet/>
      <dgm:spPr/>
      <dgm:t>
        <a:bodyPr/>
        <a:lstStyle/>
        <a:p>
          <a:endParaRPr lang="it-IT"/>
        </a:p>
      </dgm:t>
    </dgm:pt>
    <dgm:pt modelId="{FF089FEC-B806-40FD-8107-0E604E2A73DE}" type="pres">
      <dgm:prSet presAssocID="{47D821B7-F4D2-4EF1-A5CE-5298800EC4AD}" presName="linear" presStyleCnt="0">
        <dgm:presLayoutVars>
          <dgm:animLvl val="lvl"/>
          <dgm:resizeHandles val="exact"/>
        </dgm:presLayoutVars>
      </dgm:prSet>
      <dgm:spPr/>
    </dgm:pt>
    <dgm:pt modelId="{14EB1B17-0B1E-4AA2-8821-7C88A57E739F}" type="pres">
      <dgm:prSet presAssocID="{D0F0F32A-0767-4CD2-BC79-A2572B12E11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538CA4F-49DD-4C49-9461-69D45F04578F}" type="pres">
      <dgm:prSet presAssocID="{32C89D3E-A84C-463C-8E25-6300B2BA3577}" presName="spacer" presStyleCnt="0"/>
      <dgm:spPr/>
    </dgm:pt>
    <dgm:pt modelId="{D4AEC6F4-70C0-47F9-AAE4-881550258FFB}" type="pres">
      <dgm:prSet presAssocID="{73E02D14-169E-4CCC-A59C-D5A21B12617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2460921-36C0-41CF-B80D-FADF04B0191D}" type="pres">
      <dgm:prSet presAssocID="{F0F57DDA-88FE-4D42-9236-7D4D8C0163E7}" presName="spacer" presStyleCnt="0"/>
      <dgm:spPr/>
    </dgm:pt>
    <dgm:pt modelId="{C605272A-6436-4ACF-9B6C-E040EF241C5C}" type="pres">
      <dgm:prSet presAssocID="{9D7E3A5B-DFF8-4321-9377-26B589A8050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665570A-4C72-4014-9C62-A03EF445638C}" type="presOf" srcId="{9D7E3A5B-DFF8-4321-9377-26B589A80503}" destId="{C605272A-6436-4ACF-9B6C-E040EF241C5C}" srcOrd="0" destOrd="0" presId="urn:microsoft.com/office/officeart/2005/8/layout/vList2"/>
    <dgm:cxn modelId="{00BDAA57-6D03-4593-B1C8-A6FCAF297192}" srcId="{47D821B7-F4D2-4EF1-A5CE-5298800EC4AD}" destId="{9D7E3A5B-DFF8-4321-9377-26B589A80503}" srcOrd="2" destOrd="0" parTransId="{52FE404E-C94A-433C-83F4-32EE08858AC5}" sibTransId="{4681AB5F-AA4A-40A8-94C9-B4B966E60A0B}"/>
    <dgm:cxn modelId="{FE37D976-3BEC-4A3D-834F-010CA4FE4B8D}" type="presOf" srcId="{73E02D14-169E-4CCC-A59C-D5A21B12617E}" destId="{D4AEC6F4-70C0-47F9-AAE4-881550258FFB}" srcOrd="0" destOrd="0" presId="urn:microsoft.com/office/officeart/2005/8/layout/vList2"/>
    <dgm:cxn modelId="{1527D7A3-6F71-4A40-B657-E438C2C78BAE}" type="presOf" srcId="{D0F0F32A-0767-4CD2-BC79-A2572B12E11B}" destId="{14EB1B17-0B1E-4AA2-8821-7C88A57E739F}" srcOrd="0" destOrd="0" presId="urn:microsoft.com/office/officeart/2005/8/layout/vList2"/>
    <dgm:cxn modelId="{5D3883B1-8DA3-49B2-B9A0-62F412884A61}" srcId="{47D821B7-F4D2-4EF1-A5CE-5298800EC4AD}" destId="{73E02D14-169E-4CCC-A59C-D5A21B12617E}" srcOrd="1" destOrd="0" parTransId="{D0F56476-737A-4E03-8403-10832139AA82}" sibTransId="{F0F57DDA-88FE-4D42-9236-7D4D8C0163E7}"/>
    <dgm:cxn modelId="{99C982B7-77BE-4528-90DE-26037EC9ED54}" type="presOf" srcId="{47D821B7-F4D2-4EF1-A5CE-5298800EC4AD}" destId="{FF089FEC-B806-40FD-8107-0E604E2A73DE}" srcOrd="0" destOrd="0" presId="urn:microsoft.com/office/officeart/2005/8/layout/vList2"/>
    <dgm:cxn modelId="{6E6B9ED7-20D9-4849-B946-638C4A32E4BC}" srcId="{47D821B7-F4D2-4EF1-A5CE-5298800EC4AD}" destId="{D0F0F32A-0767-4CD2-BC79-A2572B12E11B}" srcOrd="0" destOrd="0" parTransId="{E363BEFD-444F-487B-BA77-29AA9A9A1D48}" sibTransId="{32C89D3E-A84C-463C-8E25-6300B2BA3577}"/>
    <dgm:cxn modelId="{027FCDA1-CF99-43CD-A0D8-EF74EEA97EA6}" type="presParOf" srcId="{FF089FEC-B806-40FD-8107-0E604E2A73DE}" destId="{14EB1B17-0B1E-4AA2-8821-7C88A57E739F}" srcOrd="0" destOrd="0" presId="urn:microsoft.com/office/officeart/2005/8/layout/vList2"/>
    <dgm:cxn modelId="{F7ECC827-24D7-47E5-AE1F-BE824913DB68}" type="presParOf" srcId="{FF089FEC-B806-40FD-8107-0E604E2A73DE}" destId="{F538CA4F-49DD-4C49-9461-69D45F04578F}" srcOrd="1" destOrd="0" presId="urn:microsoft.com/office/officeart/2005/8/layout/vList2"/>
    <dgm:cxn modelId="{F5D1A1B5-7424-43D0-AB61-FF76BA48DC1B}" type="presParOf" srcId="{FF089FEC-B806-40FD-8107-0E604E2A73DE}" destId="{D4AEC6F4-70C0-47F9-AAE4-881550258FFB}" srcOrd="2" destOrd="0" presId="urn:microsoft.com/office/officeart/2005/8/layout/vList2"/>
    <dgm:cxn modelId="{4FEE28E2-DF17-4245-A30B-D5255F1C8C64}" type="presParOf" srcId="{FF089FEC-B806-40FD-8107-0E604E2A73DE}" destId="{62460921-36C0-41CF-B80D-FADF04B0191D}" srcOrd="3" destOrd="0" presId="urn:microsoft.com/office/officeart/2005/8/layout/vList2"/>
    <dgm:cxn modelId="{F7F7D2ED-94AF-416F-B383-E469E5C776FC}" type="presParOf" srcId="{FF089FEC-B806-40FD-8107-0E604E2A73DE}" destId="{C605272A-6436-4ACF-9B6C-E040EF241C5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CDB04CE-8362-48DC-9EC4-01E5502D525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it-IT"/>
        </a:p>
      </dgm:t>
    </dgm:pt>
    <dgm:pt modelId="{12C47DDF-3050-46CE-971B-3E8789E741B2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 algn="l"/>
          <a:r>
            <a:rPr lang="it-IT" dirty="0"/>
            <a:t>ANALISI DEI DATI DA:</a:t>
          </a:r>
        </a:p>
      </dgm:t>
    </dgm:pt>
    <dgm:pt modelId="{E80DDDA7-5FC9-4890-A235-0F58FC66A021}" type="parTrans" cxnId="{D88CFC93-4459-4184-9A28-CFB35D6BC7A4}">
      <dgm:prSet/>
      <dgm:spPr/>
      <dgm:t>
        <a:bodyPr/>
        <a:lstStyle/>
        <a:p>
          <a:pPr algn="l"/>
          <a:endParaRPr lang="it-IT"/>
        </a:p>
      </dgm:t>
    </dgm:pt>
    <dgm:pt modelId="{5327C634-88A3-4F64-9545-5AF2EA0F986E}" type="sibTrans" cxnId="{D88CFC93-4459-4184-9A28-CFB35D6BC7A4}">
      <dgm:prSet/>
      <dgm:spPr/>
      <dgm:t>
        <a:bodyPr/>
        <a:lstStyle/>
        <a:p>
          <a:pPr algn="l"/>
          <a:endParaRPr lang="it-IT"/>
        </a:p>
      </dgm:t>
    </dgm:pt>
    <dgm:pt modelId="{942B9D64-26FA-49A7-828D-2119396B39B9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 algn="l"/>
          <a:r>
            <a:rPr lang="it-IT"/>
            <a:t>SURVEY </a:t>
          </a:r>
        </a:p>
      </dgm:t>
    </dgm:pt>
    <dgm:pt modelId="{DB940E97-5194-48CD-8531-10C4B94A4438}" type="parTrans" cxnId="{7711FC36-0086-465A-9303-75519F803F9F}">
      <dgm:prSet/>
      <dgm:spPr/>
      <dgm:t>
        <a:bodyPr/>
        <a:lstStyle/>
        <a:p>
          <a:pPr algn="l"/>
          <a:endParaRPr lang="it-IT"/>
        </a:p>
      </dgm:t>
    </dgm:pt>
    <dgm:pt modelId="{37C80499-B45B-46E4-B2C3-D38BF2D6B087}" type="sibTrans" cxnId="{7711FC36-0086-465A-9303-75519F803F9F}">
      <dgm:prSet/>
      <dgm:spPr/>
      <dgm:t>
        <a:bodyPr/>
        <a:lstStyle/>
        <a:p>
          <a:pPr algn="l"/>
          <a:endParaRPr lang="it-IT"/>
        </a:p>
      </dgm:t>
    </dgm:pt>
    <dgm:pt modelId="{E29CBB6D-902D-4809-B882-F4C1FF0770D0}">
      <dgm:prSet custT="1"/>
      <dgm:spPr>
        <a:solidFill>
          <a:srgbClr val="4F81BD">
            <a:lumMod val="7500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49530" tIns="24765" rIns="49530" bIns="24765" numCol="1" spcCol="1270" anchor="ctr" anchorCtr="0"/>
        <a:lstStyle/>
        <a:p>
          <a:pPr algn="l"/>
          <a:r>
            <a:rPr lang="it-IT" sz="1300" kern="1200" dirty="0"/>
            <a:t>ACCESSO AGLI </a:t>
          </a:r>
          <a:r>
            <a:rPr lang="it-IT" sz="13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ATTI</a:t>
          </a:r>
          <a:r>
            <a:rPr lang="it-IT" sz="1300" kern="1200" dirty="0"/>
            <a:t> </a:t>
          </a:r>
        </a:p>
      </dgm:t>
    </dgm:pt>
    <dgm:pt modelId="{11F8D0F8-4EAA-4D16-B525-DB1994488BC1}" type="parTrans" cxnId="{9C7537A8-BF71-4E46-AA77-441EEEFD01CA}">
      <dgm:prSet/>
      <dgm:spPr/>
      <dgm:t>
        <a:bodyPr/>
        <a:lstStyle/>
        <a:p>
          <a:pPr algn="l"/>
          <a:endParaRPr lang="it-IT"/>
        </a:p>
      </dgm:t>
    </dgm:pt>
    <dgm:pt modelId="{32301F34-2B87-41BF-B87B-44853CB6D1C9}" type="sibTrans" cxnId="{9C7537A8-BF71-4E46-AA77-441EEEFD01CA}">
      <dgm:prSet/>
      <dgm:spPr/>
      <dgm:t>
        <a:bodyPr/>
        <a:lstStyle/>
        <a:p>
          <a:pPr algn="l"/>
          <a:endParaRPr lang="it-IT"/>
        </a:p>
      </dgm:t>
    </dgm:pt>
    <dgm:pt modelId="{85A8A7ED-F597-4416-86B9-C45D5DC3E995}">
      <dgm:prSet custT="1"/>
      <dgm:spPr>
        <a:solidFill>
          <a:srgbClr val="4F81BD">
            <a:lumMod val="7500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49530" tIns="24765" rIns="49530" bIns="24765" numCol="1" spcCol="1270" anchor="ctr" anchorCtr="0"/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CONTENZIOSO </a:t>
          </a:r>
        </a:p>
      </dgm:t>
    </dgm:pt>
    <dgm:pt modelId="{8A8A7641-896C-4685-8DA5-0418BEB4DDE1}" type="parTrans" cxnId="{65A5B5BF-B9F9-42D2-B7F0-83477281C09C}">
      <dgm:prSet/>
      <dgm:spPr/>
      <dgm:t>
        <a:bodyPr/>
        <a:lstStyle/>
        <a:p>
          <a:pPr algn="l"/>
          <a:endParaRPr lang="it-IT"/>
        </a:p>
      </dgm:t>
    </dgm:pt>
    <dgm:pt modelId="{0AFFB133-CE59-4E35-AD0D-9035D8432EE8}" type="sibTrans" cxnId="{65A5B5BF-B9F9-42D2-B7F0-83477281C09C}">
      <dgm:prSet/>
      <dgm:spPr/>
      <dgm:t>
        <a:bodyPr/>
        <a:lstStyle/>
        <a:p>
          <a:pPr algn="l"/>
          <a:endParaRPr lang="it-IT"/>
        </a:p>
      </dgm:t>
    </dgm:pt>
    <dgm:pt modelId="{51E7663D-C1C9-41D0-9580-71D8AC59FEB7}">
      <dgm:prSet custT="1"/>
      <dgm:spPr>
        <a:solidFill>
          <a:srgbClr val="4F81BD">
            <a:lumMod val="7500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49530" tIns="24765" rIns="49530" bIns="24765" numCol="1" spcCol="1270" anchor="ctr" anchorCtr="0"/>
        <a:lstStyle/>
        <a:p>
          <a:pPr algn="l"/>
          <a:r>
            <a:rPr lang="it-IT" sz="1300" kern="1200" dirty="0"/>
            <a:t>IPOTESI DI </a:t>
          </a:r>
        </a:p>
        <a:p>
          <a:pPr algn="l"/>
          <a:r>
            <a:rPr lang="it-IT" sz="13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SEMPLIFICAZIONE</a:t>
          </a:r>
          <a:r>
            <a:rPr lang="it-IT" sz="1300" kern="1200" dirty="0"/>
            <a:t> NORMATIVA</a:t>
          </a:r>
        </a:p>
      </dgm:t>
    </dgm:pt>
    <dgm:pt modelId="{697EFF80-2C8F-4E76-87CA-E68F97D1FE65}" type="parTrans" cxnId="{966A3111-E210-4554-A87D-43A45C1689F8}">
      <dgm:prSet/>
      <dgm:spPr/>
      <dgm:t>
        <a:bodyPr/>
        <a:lstStyle/>
        <a:p>
          <a:pPr algn="l"/>
          <a:endParaRPr lang="it-IT"/>
        </a:p>
      </dgm:t>
    </dgm:pt>
    <dgm:pt modelId="{CEFC286E-0D33-42B5-801B-9B87150D3D23}" type="sibTrans" cxnId="{966A3111-E210-4554-A87D-43A45C1689F8}">
      <dgm:prSet/>
      <dgm:spPr/>
      <dgm:t>
        <a:bodyPr/>
        <a:lstStyle/>
        <a:p>
          <a:pPr algn="l"/>
          <a:endParaRPr lang="it-IT"/>
        </a:p>
      </dgm:t>
    </dgm:pt>
    <dgm:pt modelId="{BED607EF-26A8-44EB-AC3B-31FDF92F2C9D}">
      <dgm:prSet custT="1"/>
      <dgm:spPr>
        <a:solidFill>
          <a:srgbClr val="FFFFFF"/>
        </a:solidFill>
      </dgm:spPr>
      <dgm:t>
        <a:bodyPr/>
        <a:lstStyle/>
        <a:p>
          <a:pPr algn="l"/>
          <a:r>
            <a:rPr lang="it-IT" sz="2000" b="1" dirty="0">
              <a:solidFill>
                <a:srgbClr val="002060"/>
              </a:solidFill>
            </a:rPr>
            <a:t>INPUT</a:t>
          </a:r>
        </a:p>
      </dgm:t>
    </dgm:pt>
    <dgm:pt modelId="{BDA60D5C-41C9-43F5-AD9A-211661540670}" type="parTrans" cxnId="{EB1EE5C0-1927-4F79-99D1-38277D3020CB}">
      <dgm:prSet/>
      <dgm:spPr/>
      <dgm:t>
        <a:bodyPr/>
        <a:lstStyle/>
        <a:p>
          <a:endParaRPr lang="it-IT"/>
        </a:p>
      </dgm:t>
    </dgm:pt>
    <dgm:pt modelId="{E8EAE36B-E0CB-4C51-B34F-448BD2F4E804}" type="sibTrans" cxnId="{EB1EE5C0-1927-4F79-99D1-38277D3020CB}">
      <dgm:prSet/>
      <dgm:spPr/>
      <dgm:t>
        <a:bodyPr/>
        <a:lstStyle/>
        <a:p>
          <a:endParaRPr lang="it-IT"/>
        </a:p>
      </dgm:t>
    </dgm:pt>
    <dgm:pt modelId="{AF3E1562-42FC-4016-9F40-839D18FDC77B}">
      <dgm:prSet custT="1"/>
      <dgm:spPr>
        <a:solidFill>
          <a:srgbClr val="FFFFFF"/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49530" tIns="24765" rIns="49530" bIns="24765" numCol="1" spcCol="1270" anchor="ctr" anchorCtr="0"/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solidFill>
                <a:srgbClr val="002060"/>
              </a:solidFill>
              <a:latin typeface="Calibri"/>
              <a:ea typeface="+mn-ea"/>
              <a:cs typeface="+mn-cs"/>
            </a:rPr>
            <a:t>OUTPUT</a:t>
          </a:r>
          <a:endParaRPr lang="it-IT" sz="1300" b="1" kern="1200" dirty="0">
            <a:solidFill>
              <a:srgbClr val="002060"/>
            </a:solidFill>
            <a:latin typeface="Calibri"/>
            <a:ea typeface="+mn-ea"/>
            <a:cs typeface="+mn-cs"/>
          </a:endParaRPr>
        </a:p>
      </dgm:t>
    </dgm:pt>
    <dgm:pt modelId="{EDCDB890-4F3A-4958-A309-8AEE322DFDBF}" type="parTrans" cxnId="{98135A0F-D5A4-4D2F-AA16-B499C75A9611}">
      <dgm:prSet/>
      <dgm:spPr/>
      <dgm:t>
        <a:bodyPr/>
        <a:lstStyle/>
        <a:p>
          <a:endParaRPr lang="it-IT"/>
        </a:p>
      </dgm:t>
    </dgm:pt>
    <dgm:pt modelId="{97B470A1-6885-46AE-9BC4-B9FB37BBC605}" type="sibTrans" cxnId="{98135A0F-D5A4-4D2F-AA16-B499C75A9611}">
      <dgm:prSet/>
      <dgm:spPr/>
      <dgm:t>
        <a:bodyPr/>
        <a:lstStyle/>
        <a:p>
          <a:endParaRPr lang="it-IT"/>
        </a:p>
      </dgm:t>
    </dgm:pt>
    <dgm:pt modelId="{5720ADA0-8EED-4001-BD58-E3C73BA7F8CC}" type="pres">
      <dgm:prSet presAssocID="{5CDB04CE-8362-48DC-9EC4-01E5502D525C}" presName="Name0" presStyleCnt="0">
        <dgm:presLayoutVars>
          <dgm:dir/>
          <dgm:animLvl val="lvl"/>
          <dgm:resizeHandles val="exact"/>
        </dgm:presLayoutVars>
      </dgm:prSet>
      <dgm:spPr/>
    </dgm:pt>
    <dgm:pt modelId="{78CF608F-B319-4304-A0D7-09A084A68EEA}" type="pres">
      <dgm:prSet presAssocID="{BED607EF-26A8-44EB-AC3B-31FDF92F2C9D}" presName="linNode" presStyleCnt="0"/>
      <dgm:spPr/>
    </dgm:pt>
    <dgm:pt modelId="{9F9F117D-B168-4B1A-8FC1-339B27D5BA15}" type="pres">
      <dgm:prSet presAssocID="{BED607EF-26A8-44EB-AC3B-31FDF92F2C9D}" presName="parentText" presStyleLbl="node1" presStyleIdx="0" presStyleCnt="7">
        <dgm:presLayoutVars>
          <dgm:chMax val="1"/>
          <dgm:bulletEnabled val="1"/>
        </dgm:presLayoutVars>
      </dgm:prSet>
      <dgm:spPr/>
    </dgm:pt>
    <dgm:pt modelId="{1BA9A8FA-484C-47BB-A936-BE9843808850}" type="pres">
      <dgm:prSet presAssocID="{E8EAE36B-E0CB-4C51-B34F-448BD2F4E804}" presName="sp" presStyleCnt="0"/>
      <dgm:spPr/>
    </dgm:pt>
    <dgm:pt modelId="{8F1FD43E-711D-46DA-BE20-0BA79CE57E14}" type="pres">
      <dgm:prSet presAssocID="{12C47DDF-3050-46CE-971B-3E8789E741B2}" presName="linNode" presStyleCnt="0"/>
      <dgm:spPr/>
    </dgm:pt>
    <dgm:pt modelId="{304579AD-DD4D-468F-85FB-B856825277CE}" type="pres">
      <dgm:prSet presAssocID="{12C47DDF-3050-46CE-971B-3E8789E741B2}" presName="parentText" presStyleLbl="node1" presStyleIdx="1" presStyleCnt="7">
        <dgm:presLayoutVars>
          <dgm:chMax val="1"/>
          <dgm:bulletEnabled val="1"/>
        </dgm:presLayoutVars>
      </dgm:prSet>
      <dgm:spPr/>
    </dgm:pt>
    <dgm:pt modelId="{55624522-78BA-4BBB-8A13-B803E8209263}" type="pres">
      <dgm:prSet presAssocID="{5327C634-88A3-4F64-9545-5AF2EA0F986E}" presName="sp" presStyleCnt="0"/>
      <dgm:spPr/>
    </dgm:pt>
    <dgm:pt modelId="{4B31A984-26E2-4E87-983C-3E47895C580E}" type="pres">
      <dgm:prSet presAssocID="{942B9D64-26FA-49A7-828D-2119396B39B9}" presName="linNode" presStyleCnt="0"/>
      <dgm:spPr/>
    </dgm:pt>
    <dgm:pt modelId="{51B930F5-DE83-419E-B47E-52BA1E2C85B3}" type="pres">
      <dgm:prSet presAssocID="{942B9D64-26FA-49A7-828D-2119396B39B9}" presName="parentText" presStyleLbl="node1" presStyleIdx="2" presStyleCnt="7">
        <dgm:presLayoutVars>
          <dgm:chMax val="1"/>
          <dgm:bulletEnabled val="1"/>
        </dgm:presLayoutVars>
      </dgm:prSet>
      <dgm:spPr/>
    </dgm:pt>
    <dgm:pt modelId="{2E93F9FE-BCC2-42B3-B12D-F5DB4F72FE79}" type="pres">
      <dgm:prSet presAssocID="{37C80499-B45B-46E4-B2C3-D38BF2D6B087}" presName="sp" presStyleCnt="0"/>
      <dgm:spPr/>
    </dgm:pt>
    <dgm:pt modelId="{D5F6938E-B0D7-4715-BD19-A3A4087D04F5}" type="pres">
      <dgm:prSet presAssocID="{E29CBB6D-902D-4809-B882-F4C1FF0770D0}" presName="linNode" presStyleCnt="0"/>
      <dgm:spPr/>
    </dgm:pt>
    <dgm:pt modelId="{3D644AB5-E8BC-4418-8A17-2D0F45C94BEA}" type="pres">
      <dgm:prSet presAssocID="{E29CBB6D-902D-4809-B882-F4C1FF0770D0}" presName="parentText" presStyleLbl="node1" presStyleIdx="3" presStyleCnt="7">
        <dgm:presLayoutVars>
          <dgm:chMax val="1"/>
          <dgm:bulletEnabled val="1"/>
        </dgm:presLayoutVars>
      </dgm:prSet>
      <dgm:spPr>
        <a:xfrm>
          <a:off x="1951506" y="1271124"/>
          <a:ext cx="2195444" cy="604638"/>
        </a:xfrm>
        <a:prstGeom prst="roundRect">
          <a:avLst/>
        </a:prstGeom>
      </dgm:spPr>
    </dgm:pt>
    <dgm:pt modelId="{50F1A5C1-A81E-4D01-AF79-43CCDF2F808F}" type="pres">
      <dgm:prSet presAssocID="{32301F34-2B87-41BF-B87B-44853CB6D1C9}" presName="sp" presStyleCnt="0"/>
      <dgm:spPr/>
    </dgm:pt>
    <dgm:pt modelId="{F1B9D106-B320-45F0-9D41-183BF1B7C4B2}" type="pres">
      <dgm:prSet presAssocID="{85A8A7ED-F597-4416-86B9-C45D5DC3E995}" presName="linNode" presStyleCnt="0"/>
      <dgm:spPr/>
    </dgm:pt>
    <dgm:pt modelId="{95DBC58E-0A87-488A-BED8-2273F6664153}" type="pres">
      <dgm:prSet presAssocID="{85A8A7ED-F597-4416-86B9-C45D5DC3E995}" presName="parentText" presStyleLbl="node1" presStyleIdx="4" presStyleCnt="7">
        <dgm:presLayoutVars>
          <dgm:chMax val="1"/>
          <dgm:bulletEnabled val="1"/>
        </dgm:presLayoutVars>
      </dgm:prSet>
      <dgm:spPr>
        <a:xfrm>
          <a:off x="1951506" y="1905994"/>
          <a:ext cx="2195444" cy="604638"/>
        </a:xfrm>
        <a:prstGeom prst="roundRect">
          <a:avLst/>
        </a:prstGeom>
      </dgm:spPr>
    </dgm:pt>
    <dgm:pt modelId="{F91192FC-F0B5-4444-B004-6F5342759684}" type="pres">
      <dgm:prSet presAssocID="{0AFFB133-CE59-4E35-AD0D-9035D8432EE8}" presName="sp" presStyleCnt="0"/>
      <dgm:spPr/>
    </dgm:pt>
    <dgm:pt modelId="{CF8BA2D3-10FC-41C5-8244-FC367B2F4F05}" type="pres">
      <dgm:prSet presAssocID="{AF3E1562-42FC-4016-9F40-839D18FDC77B}" presName="linNode" presStyleCnt="0"/>
      <dgm:spPr/>
    </dgm:pt>
    <dgm:pt modelId="{CB4E9073-0A00-43C0-A067-5D16DFB242C6}" type="pres">
      <dgm:prSet presAssocID="{AF3E1562-42FC-4016-9F40-839D18FDC77B}" presName="parentText" presStyleLbl="node1" presStyleIdx="5" presStyleCnt="7">
        <dgm:presLayoutVars>
          <dgm:chMax val="1"/>
          <dgm:bulletEnabled val="1"/>
        </dgm:presLayoutVars>
      </dgm:prSet>
      <dgm:spPr/>
    </dgm:pt>
    <dgm:pt modelId="{B89D3412-AAD3-4124-93CE-BCA2A992D105}" type="pres">
      <dgm:prSet presAssocID="{97B470A1-6885-46AE-9BC4-B9FB37BBC605}" presName="sp" presStyleCnt="0"/>
      <dgm:spPr/>
    </dgm:pt>
    <dgm:pt modelId="{697A3D5A-07BF-4AEA-AAFD-B04B3E0997D2}" type="pres">
      <dgm:prSet presAssocID="{51E7663D-C1C9-41D0-9580-71D8AC59FEB7}" presName="linNode" presStyleCnt="0"/>
      <dgm:spPr/>
    </dgm:pt>
    <dgm:pt modelId="{0B9CC82C-FBBB-4211-A3C7-043405720117}" type="pres">
      <dgm:prSet presAssocID="{51E7663D-C1C9-41D0-9580-71D8AC59FEB7}" presName="parentText" presStyleLbl="node1" presStyleIdx="6" presStyleCnt="7" custScaleX="239198">
        <dgm:presLayoutVars>
          <dgm:chMax val="1"/>
          <dgm:bulletEnabled val="1"/>
        </dgm:presLayoutVars>
      </dgm:prSet>
      <dgm:spPr>
        <a:xfrm>
          <a:off x="1951506" y="2540865"/>
          <a:ext cx="2195444" cy="604638"/>
        </a:xfrm>
        <a:prstGeom prst="roundRect">
          <a:avLst/>
        </a:prstGeom>
      </dgm:spPr>
    </dgm:pt>
  </dgm:ptLst>
  <dgm:cxnLst>
    <dgm:cxn modelId="{98135A0F-D5A4-4D2F-AA16-B499C75A9611}" srcId="{5CDB04CE-8362-48DC-9EC4-01E5502D525C}" destId="{AF3E1562-42FC-4016-9F40-839D18FDC77B}" srcOrd="5" destOrd="0" parTransId="{EDCDB890-4F3A-4958-A309-8AEE322DFDBF}" sibTransId="{97B470A1-6885-46AE-9BC4-B9FB37BBC605}"/>
    <dgm:cxn modelId="{966A3111-E210-4554-A87D-43A45C1689F8}" srcId="{5CDB04CE-8362-48DC-9EC4-01E5502D525C}" destId="{51E7663D-C1C9-41D0-9580-71D8AC59FEB7}" srcOrd="6" destOrd="0" parTransId="{697EFF80-2C8F-4E76-87CA-E68F97D1FE65}" sibTransId="{CEFC286E-0D33-42B5-801B-9B87150D3D23}"/>
    <dgm:cxn modelId="{7711FC36-0086-465A-9303-75519F803F9F}" srcId="{5CDB04CE-8362-48DC-9EC4-01E5502D525C}" destId="{942B9D64-26FA-49A7-828D-2119396B39B9}" srcOrd="2" destOrd="0" parTransId="{DB940E97-5194-48CD-8531-10C4B94A4438}" sibTransId="{37C80499-B45B-46E4-B2C3-D38BF2D6B087}"/>
    <dgm:cxn modelId="{1A07B63D-79A1-4D90-BED4-5A7C32309DDE}" type="presOf" srcId="{51E7663D-C1C9-41D0-9580-71D8AC59FEB7}" destId="{0B9CC82C-FBBB-4211-A3C7-043405720117}" srcOrd="0" destOrd="0" presId="urn:microsoft.com/office/officeart/2005/8/layout/vList5"/>
    <dgm:cxn modelId="{08591D58-E561-4DC2-8015-ED835C73A6FF}" type="presOf" srcId="{5CDB04CE-8362-48DC-9EC4-01E5502D525C}" destId="{5720ADA0-8EED-4001-BD58-E3C73BA7F8CC}" srcOrd="0" destOrd="0" presId="urn:microsoft.com/office/officeart/2005/8/layout/vList5"/>
    <dgm:cxn modelId="{9F21B770-DFE4-4476-A849-24C4D9E75B4B}" type="presOf" srcId="{942B9D64-26FA-49A7-828D-2119396B39B9}" destId="{51B930F5-DE83-419E-B47E-52BA1E2C85B3}" srcOrd="0" destOrd="0" presId="urn:microsoft.com/office/officeart/2005/8/layout/vList5"/>
    <dgm:cxn modelId="{54DE5476-DCE7-4A10-9FC0-846D07BB6D4A}" type="presOf" srcId="{E29CBB6D-902D-4809-B882-F4C1FF0770D0}" destId="{3D644AB5-E8BC-4418-8A17-2D0F45C94BEA}" srcOrd="0" destOrd="0" presId="urn:microsoft.com/office/officeart/2005/8/layout/vList5"/>
    <dgm:cxn modelId="{0975567C-31C5-4A5E-9EAF-DCC6783A2A92}" type="presOf" srcId="{85A8A7ED-F597-4416-86B9-C45D5DC3E995}" destId="{95DBC58E-0A87-488A-BED8-2273F6664153}" srcOrd="0" destOrd="0" presId="urn:microsoft.com/office/officeart/2005/8/layout/vList5"/>
    <dgm:cxn modelId="{DF26DE88-9807-401D-8429-C6D81E53CA42}" type="presOf" srcId="{AF3E1562-42FC-4016-9F40-839D18FDC77B}" destId="{CB4E9073-0A00-43C0-A067-5D16DFB242C6}" srcOrd="0" destOrd="0" presId="urn:microsoft.com/office/officeart/2005/8/layout/vList5"/>
    <dgm:cxn modelId="{D88CFC93-4459-4184-9A28-CFB35D6BC7A4}" srcId="{5CDB04CE-8362-48DC-9EC4-01E5502D525C}" destId="{12C47DDF-3050-46CE-971B-3E8789E741B2}" srcOrd="1" destOrd="0" parTransId="{E80DDDA7-5FC9-4890-A235-0F58FC66A021}" sibTransId="{5327C634-88A3-4F64-9545-5AF2EA0F986E}"/>
    <dgm:cxn modelId="{9C7537A8-BF71-4E46-AA77-441EEEFD01CA}" srcId="{5CDB04CE-8362-48DC-9EC4-01E5502D525C}" destId="{E29CBB6D-902D-4809-B882-F4C1FF0770D0}" srcOrd="3" destOrd="0" parTransId="{11F8D0F8-4EAA-4D16-B525-DB1994488BC1}" sibTransId="{32301F34-2B87-41BF-B87B-44853CB6D1C9}"/>
    <dgm:cxn modelId="{EAAF50B7-574C-4F3C-9604-6916B282486F}" type="presOf" srcId="{12C47DDF-3050-46CE-971B-3E8789E741B2}" destId="{304579AD-DD4D-468F-85FB-B856825277CE}" srcOrd="0" destOrd="0" presId="urn:microsoft.com/office/officeart/2005/8/layout/vList5"/>
    <dgm:cxn modelId="{65A5B5BF-B9F9-42D2-B7F0-83477281C09C}" srcId="{5CDB04CE-8362-48DC-9EC4-01E5502D525C}" destId="{85A8A7ED-F597-4416-86B9-C45D5DC3E995}" srcOrd="4" destOrd="0" parTransId="{8A8A7641-896C-4685-8DA5-0418BEB4DDE1}" sibTransId="{0AFFB133-CE59-4E35-AD0D-9035D8432EE8}"/>
    <dgm:cxn modelId="{EB1EE5C0-1927-4F79-99D1-38277D3020CB}" srcId="{5CDB04CE-8362-48DC-9EC4-01E5502D525C}" destId="{BED607EF-26A8-44EB-AC3B-31FDF92F2C9D}" srcOrd="0" destOrd="0" parTransId="{BDA60D5C-41C9-43F5-AD9A-211661540670}" sibTransId="{E8EAE36B-E0CB-4C51-B34F-448BD2F4E804}"/>
    <dgm:cxn modelId="{2C794ECD-5B69-4774-AD9F-3960CD916CEF}" type="presOf" srcId="{BED607EF-26A8-44EB-AC3B-31FDF92F2C9D}" destId="{9F9F117D-B168-4B1A-8FC1-339B27D5BA15}" srcOrd="0" destOrd="0" presId="urn:microsoft.com/office/officeart/2005/8/layout/vList5"/>
    <dgm:cxn modelId="{E14323EE-C527-43BA-AD21-81686BBAD12F}" type="presParOf" srcId="{5720ADA0-8EED-4001-BD58-E3C73BA7F8CC}" destId="{78CF608F-B319-4304-A0D7-09A084A68EEA}" srcOrd="0" destOrd="0" presId="urn:microsoft.com/office/officeart/2005/8/layout/vList5"/>
    <dgm:cxn modelId="{29C15407-423E-4269-884D-9B77389D7906}" type="presParOf" srcId="{78CF608F-B319-4304-A0D7-09A084A68EEA}" destId="{9F9F117D-B168-4B1A-8FC1-339B27D5BA15}" srcOrd="0" destOrd="0" presId="urn:microsoft.com/office/officeart/2005/8/layout/vList5"/>
    <dgm:cxn modelId="{030EBDCA-4479-4F11-BD70-14918A387EC2}" type="presParOf" srcId="{5720ADA0-8EED-4001-BD58-E3C73BA7F8CC}" destId="{1BA9A8FA-484C-47BB-A936-BE9843808850}" srcOrd="1" destOrd="0" presId="urn:microsoft.com/office/officeart/2005/8/layout/vList5"/>
    <dgm:cxn modelId="{F0D67712-C673-4B32-A0D2-CE01BEDD3FA6}" type="presParOf" srcId="{5720ADA0-8EED-4001-BD58-E3C73BA7F8CC}" destId="{8F1FD43E-711D-46DA-BE20-0BA79CE57E14}" srcOrd="2" destOrd="0" presId="urn:microsoft.com/office/officeart/2005/8/layout/vList5"/>
    <dgm:cxn modelId="{62CB0159-D9C6-4F51-8B10-80DD2924DC74}" type="presParOf" srcId="{8F1FD43E-711D-46DA-BE20-0BA79CE57E14}" destId="{304579AD-DD4D-468F-85FB-B856825277CE}" srcOrd="0" destOrd="0" presId="urn:microsoft.com/office/officeart/2005/8/layout/vList5"/>
    <dgm:cxn modelId="{3F314DB0-E29B-4EF8-84AF-BFBA06825890}" type="presParOf" srcId="{5720ADA0-8EED-4001-BD58-E3C73BA7F8CC}" destId="{55624522-78BA-4BBB-8A13-B803E8209263}" srcOrd="3" destOrd="0" presId="urn:microsoft.com/office/officeart/2005/8/layout/vList5"/>
    <dgm:cxn modelId="{2DBCAB13-F365-4948-AB24-14F88835CDEB}" type="presParOf" srcId="{5720ADA0-8EED-4001-BD58-E3C73BA7F8CC}" destId="{4B31A984-26E2-4E87-983C-3E47895C580E}" srcOrd="4" destOrd="0" presId="urn:microsoft.com/office/officeart/2005/8/layout/vList5"/>
    <dgm:cxn modelId="{D69A97BA-1836-4E4A-8AC7-DEE76D1C8E43}" type="presParOf" srcId="{4B31A984-26E2-4E87-983C-3E47895C580E}" destId="{51B930F5-DE83-419E-B47E-52BA1E2C85B3}" srcOrd="0" destOrd="0" presId="urn:microsoft.com/office/officeart/2005/8/layout/vList5"/>
    <dgm:cxn modelId="{F147F826-C117-4864-84B9-F8419A94912F}" type="presParOf" srcId="{5720ADA0-8EED-4001-BD58-E3C73BA7F8CC}" destId="{2E93F9FE-BCC2-42B3-B12D-F5DB4F72FE79}" srcOrd="5" destOrd="0" presId="urn:microsoft.com/office/officeart/2005/8/layout/vList5"/>
    <dgm:cxn modelId="{CC28929F-D825-4DA3-8491-61FD6CD3DE65}" type="presParOf" srcId="{5720ADA0-8EED-4001-BD58-E3C73BA7F8CC}" destId="{D5F6938E-B0D7-4715-BD19-A3A4087D04F5}" srcOrd="6" destOrd="0" presId="urn:microsoft.com/office/officeart/2005/8/layout/vList5"/>
    <dgm:cxn modelId="{67DC916A-11CE-43DF-86A8-3C09EE902337}" type="presParOf" srcId="{D5F6938E-B0D7-4715-BD19-A3A4087D04F5}" destId="{3D644AB5-E8BC-4418-8A17-2D0F45C94BEA}" srcOrd="0" destOrd="0" presId="urn:microsoft.com/office/officeart/2005/8/layout/vList5"/>
    <dgm:cxn modelId="{1F8B39E0-A08B-46F4-83F8-8B97CAFF1DF0}" type="presParOf" srcId="{5720ADA0-8EED-4001-BD58-E3C73BA7F8CC}" destId="{50F1A5C1-A81E-4D01-AF79-43CCDF2F808F}" srcOrd="7" destOrd="0" presId="urn:microsoft.com/office/officeart/2005/8/layout/vList5"/>
    <dgm:cxn modelId="{53948E4F-A027-4897-969F-709087478826}" type="presParOf" srcId="{5720ADA0-8EED-4001-BD58-E3C73BA7F8CC}" destId="{F1B9D106-B320-45F0-9D41-183BF1B7C4B2}" srcOrd="8" destOrd="0" presId="urn:microsoft.com/office/officeart/2005/8/layout/vList5"/>
    <dgm:cxn modelId="{4CD8F7B2-5FB3-437F-BDD5-1DF99DFB5039}" type="presParOf" srcId="{F1B9D106-B320-45F0-9D41-183BF1B7C4B2}" destId="{95DBC58E-0A87-488A-BED8-2273F6664153}" srcOrd="0" destOrd="0" presId="urn:microsoft.com/office/officeart/2005/8/layout/vList5"/>
    <dgm:cxn modelId="{76BB97EA-6FE9-4ECB-B3EA-EDD8AB110B11}" type="presParOf" srcId="{5720ADA0-8EED-4001-BD58-E3C73BA7F8CC}" destId="{F91192FC-F0B5-4444-B004-6F5342759684}" srcOrd="9" destOrd="0" presId="urn:microsoft.com/office/officeart/2005/8/layout/vList5"/>
    <dgm:cxn modelId="{62787E90-CF68-466C-97EC-EC1A8252FCEC}" type="presParOf" srcId="{5720ADA0-8EED-4001-BD58-E3C73BA7F8CC}" destId="{CF8BA2D3-10FC-41C5-8244-FC367B2F4F05}" srcOrd="10" destOrd="0" presId="urn:microsoft.com/office/officeart/2005/8/layout/vList5"/>
    <dgm:cxn modelId="{E716CAF4-DFAF-440E-A487-0D1DE5B05C8F}" type="presParOf" srcId="{CF8BA2D3-10FC-41C5-8244-FC367B2F4F05}" destId="{CB4E9073-0A00-43C0-A067-5D16DFB242C6}" srcOrd="0" destOrd="0" presId="urn:microsoft.com/office/officeart/2005/8/layout/vList5"/>
    <dgm:cxn modelId="{DF1B62EF-FEBE-44BC-A682-C43784633DCF}" type="presParOf" srcId="{5720ADA0-8EED-4001-BD58-E3C73BA7F8CC}" destId="{B89D3412-AAD3-4124-93CE-BCA2A992D105}" srcOrd="11" destOrd="0" presId="urn:microsoft.com/office/officeart/2005/8/layout/vList5"/>
    <dgm:cxn modelId="{CF72B7E0-3440-4690-AB7E-12292DC4A700}" type="presParOf" srcId="{5720ADA0-8EED-4001-BD58-E3C73BA7F8CC}" destId="{697A3D5A-07BF-4AEA-AAFD-B04B3E0997D2}" srcOrd="12" destOrd="0" presId="urn:microsoft.com/office/officeart/2005/8/layout/vList5"/>
    <dgm:cxn modelId="{251D2BE7-0BBF-47FB-A435-4AA2B73AF881}" type="presParOf" srcId="{697A3D5A-07BF-4AEA-AAFD-B04B3E0997D2}" destId="{0B9CC82C-FBBB-4211-A3C7-04340572011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185FA1-79F0-42A9-A035-E6BF87849E9F}">
      <dsp:nvSpPr>
        <dsp:cNvPr id="0" name=""/>
        <dsp:cNvSpPr/>
      </dsp:nvSpPr>
      <dsp:spPr>
        <a:xfrm rot="5400000">
          <a:off x="583" y="579012"/>
          <a:ext cx="2510112" cy="3012135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>
              <a:latin typeface="+mj-lt"/>
            </a:rPr>
            <a:t>Innovazione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>
              <a:latin typeface="+mj-lt"/>
            </a:rPr>
            <a:t>sistema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>
              <a:latin typeface="+mj-lt"/>
            </a:rPr>
            <a:t>produttivo</a:t>
          </a:r>
        </a:p>
      </dsp:txBody>
      <dsp:txXfrm rot="-5400000">
        <a:off x="291756" y="830024"/>
        <a:ext cx="2469950" cy="502022"/>
      </dsp:txXfrm>
    </dsp:sp>
    <dsp:sp modelId="{97F3AC80-DBCD-4B34-BDCE-B52E261CD93C}">
      <dsp:nvSpPr>
        <dsp:cNvPr id="0" name=""/>
        <dsp:cNvSpPr/>
      </dsp:nvSpPr>
      <dsp:spPr>
        <a:xfrm rot="5400000">
          <a:off x="2598549" y="579012"/>
          <a:ext cx="2510112" cy="3012135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>
              <a:latin typeface="+mj-lt"/>
            </a:rPr>
            <a:t>Digitalizzazione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>
              <a:latin typeface="+mj-lt"/>
            </a:rPr>
            <a:t>P.A.</a:t>
          </a:r>
        </a:p>
      </dsp:txBody>
      <dsp:txXfrm rot="-5400000">
        <a:off x="2889722" y="830023"/>
        <a:ext cx="2469950" cy="502022"/>
      </dsp:txXfrm>
    </dsp:sp>
    <dsp:sp modelId="{F6E63FEE-87EA-4090-A79B-F10148D402CB}">
      <dsp:nvSpPr>
        <dsp:cNvPr id="0" name=""/>
        <dsp:cNvSpPr/>
      </dsp:nvSpPr>
      <dsp:spPr>
        <a:xfrm rot="5400000">
          <a:off x="2389891" y="2886183"/>
          <a:ext cx="442418" cy="37651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7BA677-0052-42A7-AC15-F4AFDE349737}">
      <dsp:nvSpPr>
        <dsp:cNvPr id="0" name=""/>
        <dsp:cNvSpPr/>
      </dsp:nvSpPr>
      <dsp:spPr>
        <a:xfrm rot="5400000">
          <a:off x="5196516" y="594344"/>
          <a:ext cx="2510112" cy="3012135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>
              <a:latin typeface="+mj-lt"/>
            </a:rPr>
            <a:t>Semplificazione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>
              <a:latin typeface="+mj-lt"/>
            </a:rPr>
            <a:t>processi della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>
              <a:latin typeface="+mj-lt"/>
            </a:rPr>
            <a:t>«burocrazia»</a:t>
          </a:r>
        </a:p>
      </dsp:txBody>
      <dsp:txXfrm rot="-5400000">
        <a:off x="5487689" y="845355"/>
        <a:ext cx="2469950" cy="502022"/>
      </dsp:txXfrm>
    </dsp:sp>
    <dsp:sp modelId="{91E408AB-96F0-45A2-8916-853A299BEFA7}">
      <dsp:nvSpPr>
        <dsp:cNvPr id="0" name=""/>
        <dsp:cNvSpPr/>
      </dsp:nvSpPr>
      <dsp:spPr>
        <a:xfrm rot="5400000">
          <a:off x="5000049" y="2886183"/>
          <a:ext cx="442418" cy="37651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150D5B-A6A7-44CC-A026-8822E08987D3}">
      <dsp:nvSpPr>
        <dsp:cNvPr id="0" name=""/>
        <dsp:cNvSpPr/>
      </dsp:nvSpPr>
      <dsp:spPr>
        <a:xfrm>
          <a:off x="0" y="0"/>
          <a:ext cx="1844777" cy="142974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kern="1200" dirty="0"/>
            <a:t>contatto diretto con gli enti</a:t>
          </a:r>
        </a:p>
      </dsp:txBody>
      <dsp:txXfrm>
        <a:off x="69794" y="69794"/>
        <a:ext cx="1705189" cy="12901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B0646-D056-40ED-A053-A923444D49C1}">
      <dsp:nvSpPr>
        <dsp:cNvPr id="0" name=""/>
        <dsp:cNvSpPr/>
      </dsp:nvSpPr>
      <dsp:spPr>
        <a:xfrm>
          <a:off x="1166394" y="0"/>
          <a:ext cx="5098581" cy="5098581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D50353-3FC9-4A04-94F0-568D372A470A}">
      <dsp:nvSpPr>
        <dsp:cNvPr id="0" name=""/>
        <dsp:cNvSpPr/>
      </dsp:nvSpPr>
      <dsp:spPr>
        <a:xfrm>
          <a:off x="1650759" y="484365"/>
          <a:ext cx="1988446" cy="1988446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Implementazione digitalizzazione</a:t>
          </a:r>
        </a:p>
      </dsp:txBody>
      <dsp:txXfrm>
        <a:off x="1747827" y="581433"/>
        <a:ext cx="1794310" cy="1794310"/>
      </dsp:txXfrm>
    </dsp:sp>
    <dsp:sp modelId="{E7C04281-1F7C-4F60-938F-DCA81C4C22D6}">
      <dsp:nvSpPr>
        <dsp:cNvPr id="0" name=""/>
        <dsp:cNvSpPr/>
      </dsp:nvSpPr>
      <dsp:spPr>
        <a:xfrm>
          <a:off x="3792163" y="484365"/>
          <a:ext cx="1988446" cy="1988446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Verifica dei motivi di contenzioso</a:t>
          </a:r>
        </a:p>
      </dsp:txBody>
      <dsp:txXfrm>
        <a:off x="3889231" y="581433"/>
        <a:ext cx="1794310" cy="1794310"/>
      </dsp:txXfrm>
    </dsp:sp>
    <dsp:sp modelId="{8CA8E3EE-CD25-406F-8B80-DFEAA29DF091}">
      <dsp:nvSpPr>
        <dsp:cNvPr id="0" name=""/>
        <dsp:cNvSpPr/>
      </dsp:nvSpPr>
      <dsp:spPr>
        <a:xfrm>
          <a:off x="1650759" y="2625769"/>
          <a:ext cx="1988446" cy="1988446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Verifica applicazione delle norme di semplificazione </a:t>
          </a:r>
          <a:r>
            <a:rPr lang="it-IT" sz="1800" b="0" kern="1200" dirty="0"/>
            <a:t> </a:t>
          </a:r>
          <a:endParaRPr lang="it-IT" sz="1800" kern="1200" dirty="0"/>
        </a:p>
      </dsp:txBody>
      <dsp:txXfrm>
        <a:off x="1747827" y="2722837"/>
        <a:ext cx="1794310" cy="1794310"/>
      </dsp:txXfrm>
    </dsp:sp>
    <dsp:sp modelId="{019941C2-9704-4FD9-85E9-97740BC0C9D5}">
      <dsp:nvSpPr>
        <dsp:cNvPr id="0" name=""/>
        <dsp:cNvSpPr/>
      </dsp:nvSpPr>
      <dsp:spPr>
        <a:xfrm>
          <a:off x="3792163" y="2625769"/>
          <a:ext cx="1988446" cy="1988446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Reingegnerizzazione processi </a:t>
          </a:r>
        </a:p>
      </dsp:txBody>
      <dsp:txXfrm>
        <a:off x="3889231" y="2722837"/>
        <a:ext cx="1794310" cy="17943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013B6-6E4F-446E-9FAA-23BE83665D00}">
      <dsp:nvSpPr>
        <dsp:cNvPr id="0" name=""/>
        <dsp:cNvSpPr/>
      </dsp:nvSpPr>
      <dsp:spPr>
        <a:xfrm>
          <a:off x="861493" y="0"/>
          <a:ext cx="9763596" cy="454322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886AEC-71E2-4676-9B42-E9C956A486DD}">
      <dsp:nvSpPr>
        <dsp:cNvPr id="0" name=""/>
        <dsp:cNvSpPr/>
      </dsp:nvSpPr>
      <dsp:spPr>
        <a:xfrm>
          <a:off x="1402" y="1362967"/>
          <a:ext cx="2723716" cy="1817289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Digitalizzazione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procedure complesse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(portali unici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 software house ecc.)</a:t>
          </a:r>
        </a:p>
      </dsp:txBody>
      <dsp:txXfrm>
        <a:off x="90115" y="1451680"/>
        <a:ext cx="2546290" cy="1639863"/>
      </dsp:txXfrm>
    </dsp:sp>
    <dsp:sp modelId="{0A777D8F-FF64-43D4-8A56-1992351080F7}">
      <dsp:nvSpPr>
        <dsp:cNvPr id="0" name=""/>
        <dsp:cNvSpPr/>
      </dsp:nvSpPr>
      <dsp:spPr>
        <a:xfrm>
          <a:off x="2921423" y="1362967"/>
          <a:ext cx="2723716" cy="1817289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Monitoraggio del contenzioso</a:t>
          </a:r>
        </a:p>
      </dsp:txBody>
      <dsp:txXfrm>
        <a:off x="3010136" y="1451680"/>
        <a:ext cx="2546290" cy="1639863"/>
      </dsp:txXfrm>
    </dsp:sp>
    <dsp:sp modelId="{B42D7B4F-606D-4A98-A624-5A5933D2AAED}">
      <dsp:nvSpPr>
        <dsp:cNvPr id="0" name=""/>
        <dsp:cNvSpPr/>
      </dsp:nvSpPr>
      <dsp:spPr>
        <a:xfrm>
          <a:off x="5841443" y="1362967"/>
          <a:ext cx="2723716" cy="1817289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Valutazione impatto semplificazioni normative</a:t>
          </a:r>
          <a:endParaRPr lang="it-IT" sz="2000" kern="1200" dirty="0">
            <a:solidFill>
              <a:srgbClr val="FF0000"/>
            </a:solidFill>
          </a:endParaRPr>
        </a:p>
      </dsp:txBody>
      <dsp:txXfrm>
        <a:off x="5930156" y="1451680"/>
        <a:ext cx="2546290" cy="1639863"/>
      </dsp:txXfrm>
    </dsp:sp>
    <dsp:sp modelId="{69F1CE4B-E1F9-4DE8-A0DC-6D3DF0AEEF8E}">
      <dsp:nvSpPr>
        <dsp:cNvPr id="0" name=""/>
        <dsp:cNvSpPr/>
      </dsp:nvSpPr>
      <dsp:spPr>
        <a:xfrm>
          <a:off x="8761464" y="1362967"/>
          <a:ext cx="2723716" cy="1817289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Verifica reingegnerizzazione processi con standardizzazione procedure  </a:t>
          </a:r>
        </a:p>
      </dsp:txBody>
      <dsp:txXfrm>
        <a:off x="8850177" y="1451680"/>
        <a:ext cx="2546290" cy="16398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E3645E-B142-4CBF-8076-27ADB47CAE43}">
      <dsp:nvSpPr>
        <dsp:cNvPr id="0" name=""/>
        <dsp:cNvSpPr/>
      </dsp:nvSpPr>
      <dsp:spPr>
        <a:xfrm>
          <a:off x="0" y="762417"/>
          <a:ext cx="7992612" cy="455715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/>
            <a:t>Bozze di atti </a:t>
          </a:r>
        </a:p>
      </dsp:txBody>
      <dsp:txXfrm>
        <a:off x="22246" y="784663"/>
        <a:ext cx="7948120" cy="411223"/>
      </dsp:txXfrm>
    </dsp:sp>
    <dsp:sp modelId="{A83F8D9C-CC79-4373-BDCF-BCAEDFAF37FD}">
      <dsp:nvSpPr>
        <dsp:cNvPr id="0" name=""/>
        <dsp:cNvSpPr/>
      </dsp:nvSpPr>
      <dsp:spPr>
        <a:xfrm>
          <a:off x="0" y="1272852"/>
          <a:ext cx="7992612" cy="455715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/>
            <a:t>Schemi di provvedimento</a:t>
          </a:r>
        </a:p>
      </dsp:txBody>
      <dsp:txXfrm>
        <a:off x="22246" y="1295098"/>
        <a:ext cx="7948120" cy="411223"/>
      </dsp:txXfrm>
    </dsp:sp>
    <dsp:sp modelId="{CB6B0413-3CB3-4601-9869-825C9625386F}">
      <dsp:nvSpPr>
        <dsp:cNvPr id="0" name=""/>
        <dsp:cNvSpPr/>
      </dsp:nvSpPr>
      <dsp:spPr>
        <a:xfrm>
          <a:off x="0" y="1783287"/>
          <a:ext cx="7992612" cy="455715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/>
            <a:t>Supporto legale </a:t>
          </a:r>
        </a:p>
      </dsp:txBody>
      <dsp:txXfrm>
        <a:off x="22246" y="1805533"/>
        <a:ext cx="7948120" cy="411223"/>
      </dsp:txXfrm>
    </dsp:sp>
    <dsp:sp modelId="{E1F75233-9FCA-4EA0-B62D-7A20885C204E}">
      <dsp:nvSpPr>
        <dsp:cNvPr id="0" name=""/>
        <dsp:cNvSpPr/>
      </dsp:nvSpPr>
      <dsp:spPr>
        <a:xfrm>
          <a:off x="0" y="2293722"/>
          <a:ext cx="7992612" cy="455715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/>
            <a:t>Atti convenzionali </a:t>
          </a:r>
        </a:p>
      </dsp:txBody>
      <dsp:txXfrm>
        <a:off x="22246" y="2315968"/>
        <a:ext cx="7948120" cy="411223"/>
      </dsp:txXfrm>
    </dsp:sp>
    <dsp:sp modelId="{14F32A6A-59FA-4647-B8FA-66F820A1960A}">
      <dsp:nvSpPr>
        <dsp:cNvPr id="0" name=""/>
        <dsp:cNvSpPr/>
      </dsp:nvSpPr>
      <dsp:spPr>
        <a:xfrm>
          <a:off x="0" y="2804157"/>
          <a:ext cx="7992612" cy="455715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/>
            <a:t>Predisposizione e modifica di atti di pianificazione</a:t>
          </a:r>
        </a:p>
      </dsp:txBody>
      <dsp:txXfrm>
        <a:off x="22246" y="2826403"/>
        <a:ext cx="7948120" cy="411223"/>
      </dsp:txXfrm>
    </dsp:sp>
    <dsp:sp modelId="{8CBE19F8-1D41-448C-8AE9-914F83BF1791}">
      <dsp:nvSpPr>
        <dsp:cNvPr id="0" name=""/>
        <dsp:cNvSpPr/>
      </dsp:nvSpPr>
      <dsp:spPr>
        <a:xfrm>
          <a:off x="0" y="3314592"/>
          <a:ext cx="7992612" cy="455715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/>
            <a:t>Definizione di standard per accelerare i tempi delle procedure </a:t>
          </a:r>
          <a:r>
            <a:rPr lang="it-IT" sz="1900" kern="1200" dirty="0" err="1"/>
            <a:t>organizzatorie</a:t>
          </a:r>
          <a:r>
            <a:rPr lang="it-IT" sz="1900" kern="1200" dirty="0"/>
            <a:t>  </a:t>
          </a:r>
        </a:p>
      </dsp:txBody>
      <dsp:txXfrm>
        <a:off x="22246" y="3336838"/>
        <a:ext cx="7948120" cy="4112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B1B17-0B1E-4AA2-8821-7C88A57E739F}">
      <dsp:nvSpPr>
        <dsp:cNvPr id="0" name=""/>
        <dsp:cNvSpPr/>
      </dsp:nvSpPr>
      <dsp:spPr>
        <a:xfrm>
          <a:off x="0" y="9023"/>
          <a:ext cx="3504218" cy="1005543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OBIETTIVI</a:t>
          </a:r>
          <a:endParaRPr lang="it-IT" sz="1400" b="1" kern="1200" dirty="0"/>
        </a:p>
      </dsp:txBody>
      <dsp:txXfrm>
        <a:off x="49087" y="58110"/>
        <a:ext cx="3406044" cy="907369"/>
      </dsp:txXfrm>
    </dsp:sp>
    <dsp:sp modelId="{D4AEC6F4-70C0-47F9-AAE4-881550258FFB}">
      <dsp:nvSpPr>
        <dsp:cNvPr id="0" name=""/>
        <dsp:cNvSpPr/>
      </dsp:nvSpPr>
      <dsp:spPr>
        <a:xfrm>
          <a:off x="0" y="1066406"/>
          <a:ext cx="3504218" cy="1005543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Individuare eventuali ulteriori criticità  </a:t>
          </a:r>
        </a:p>
      </dsp:txBody>
      <dsp:txXfrm>
        <a:off x="49087" y="1115493"/>
        <a:ext cx="3406044" cy="907369"/>
      </dsp:txXfrm>
    </dsp:sp>
    <dsp:sp modelId="{C605272A-6436-4ACF-9B6C-E040EF241C5C}">
      <dsp:nvSpPr>
        <dsp:cNvPr id="0" name=""/>
        <dsp:cNvSpPr/>
      </dsp:nvSpPr>
      <dsp:spPr>
        <a:xfrm>
          <a:off x="0" y="2123789"/>
          <a:ext cx="3504218" cy="1005543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Costituire una base informativa per eventuali future proposte di semplificazione normativa</a:t>
          </a:r>
        </a:p>
      </dsp:txBody>
      <dsp:txXfrm>
        <a:off x="49087" y="2172876"/>
        <a:ext cx="3406044" cy="90736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9F117D-B168-4B1A-8FC1-339B27D5BA15}">
      <dsp:nvSpPr>
        <dsp:cNvPr id="0" name=""/>
        <dsp:cNvSpPr/>
      </dsp:nvSpPr>
      <dsp:spPr>
        <a:xfrm>
          <a:off x="402161" y="410"/>
          <a:ext cx="2084832" cy="657504"/>
        </a:xfrm>
        <a:prstGeom prst="roundRect">
          <a:avLst/>
        </a:prstGeom>
        <a:solidFill>
          <a:srgbClr val="FFFFFF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solidFill>
                <a:srgbClr val="002060"/>
              </a:solidFill>
            </a:rPr>
            <a:t>INPUT</a:t>
          </a:r>
        </a:p>
      </dsp:txBody>
      <dsp:txXfrm>
        <a:off x="434258" y="32507"/>
        <a:ext cx="2020638" cy="593310"/>
      </dsp:txXfrm>
    </dsp:sp>
    <dsp:sp modelId="{304579AD-DD4D-468F-85FB-B856825277CE}">
      <dsp:nvSpPr>
        <dsp:cNvPr id="0" name=""/>
        <dsp:cNvSpPr/>
      </dsp:nvSpPr>
      <dsp:spPr>
        <a:xfrm>
          <a:off x="402161" y="690789"/>
          <a:ext cx="2084832" cy="657504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ANALISI DEI DATI DA:</a:t>
          </a:r>
        </a:p>
      </dsp:txBody>
      <dsp:txXfrm>
        <a:off x="434258" y="722886"/>
        <a:ext cx="2020638" cy="593310"/>
      </dsp:txXfrm>
    </dsp:sp>
    <dsp:sp modelId="{51B930F5-DE83-419E-B47E-52BA1E2C85B3}">
      <dsp:nvSpPr>
        <dsp:cNvPr id="0" name=""/>
        <dsp:cNvSpPr/>
      </dsp:nvSpPr>
      <dsp:spPr>
        <a:xfrm>
          <a:off x="402161" y="1381168"/>
          <a:ext cx="2084832" cy="657504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/>
            <a:t>SURVEY </a:t>
          </a:r>
        </a:p>
      </dsp:txBody>
      <dsp:txXfrm>
        <a:off x="434258" y="1413265"/>
        <a:ext cx="2020638" cy="593310"/>
      </dsp:txXfrm>
    </dsp:sp>
    <dsp:sp modelId="{3D644AB5-E8BC-4418-8A17-2D0F45C94BEA}">
      <dsp:nvSpPr>
        <dsp:cNvPr id="0" name=""/>
        <dsp:cNvSpPr/>
      </dsp:nvSpPr>
      <dsp:spPr>
        <a:xfrm>
          <a:off x="402161" y="2071547"/>
          <a:ext cx="2084832" cy="657504"/>
        </a:xfrm>
        <a:prstGeom prst="roundRect">
          <a:avLst/>
        </a:prstGeom>
        <a:solidFill>
          <a:srgbClr val="4F81BD">
            <a:lumMod val="7500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ACCESSO AGLI </a:t>
          </a:r>
          <a:r>
            <a:rPr lang="it-IT" sz="13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ATTI</a:t>
          </a:r>
          <a:r>
            <a:rPr lang="it-IT" sz="1300" kern="1200" dirty="0"/>
            <a:t> </a:t>
          </a:r>
        </a:p>
      </dsp:txBody>
      <dsp:txXfrm>
        <a:off x="434258" y="2103644"/>
        <a:ext cx="2020638" cy="593310"/>
      </dsp:txXfrm>
    </dsp:sp>
    <dsp:sp modelId="{95DBC58E-0A87-488A-BED8-2273F6664153}">
      <dsp:nvSpPr>
        <dsp:cNvPr id="0" name=""/>
        <dsp:cNvSpPr/>
      </dsp:nvSpPr>
      <dsp:spPr>
        <a:xfrm>
          <a:off x="402161" y="2761927"/>
          <a:ext cx="2084832" cy="657504"/>
        </a:xfrm>
        <a:prstGeom prst="roundRect">
          <a:avLst/>
        </a:prstGeom>
        <a:solidFill>
          <a:srgbClr val="4F81BD">
            <a:lumMod val="7500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CONTENZIOSO </a:t>
          </a:r>
        </a:p>
      </dsp:txBody>
      <dsp:txXfrm>
        <a:off x="434258" y="2794024"/>
        <a:ext cx="2020638" cy="593310"/>
      </dsp:txXfrm>
    </dsp:sp>
    <dsp:sp modelId="{CB4E9073-0A00-43C0-A067-5D16DFB242C6}">
      <dsp:nvSpPr>
        <dsp:cNvPr id="0" name=""/>
        <dsp:cNvSpPr/>
      </dsp:nvSpPr>
      <dsp:spPr>
        <a:xfrm>
          <a:off x="402161" y="3452306"/>
          <a:ext cx="2084832" cy="657504"/>
        </a:xfrm>
        <a:prstGeom prst="roundRect">
          <a:avLst/>
        </a:prstGeom>
        <a:solidFill>
          <a:srgbClr val="FFFFFF"/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solidFill>
                <a:srgbClr val="002060"/>
              </a:solidFill>
              <a:latin typeface="Calibri"/>
              <a:ea typeface="+mn-ea"/>
              <a:cs typeface="+mn-cs"/>
            </a:rPr>
            <a:t>OUTPUT</a:t>
          </a:r>
          <a:endParaRPr lang="it-IT" sz="1300" b="1" kern="1200" dirty="0">
            <a:solidFill>
              <a:srgbClr val="002060"/>
            </a:solidFill>
            <a:latin typeface="Calibri"/>
            <a:ea typeface="+mn-ea"/>
            <a:cs typeface="+mn-cs"/>
          </a:endParaRPr>
        </a:p>
      </dsp:txBody>
      <dsp:txXfrm>
        <a:off x="434258" y="3484403"/>
        <a:ext cx="2020638" cy="593310"/>
      </dsp:txXfrm>
    </dsp:sp>
    <dsp:sp modelId="{0B9CC82C-FBBB-4211-A3C7-043405720117}">
      <dsp:nvSpPr>
        <dsp:cNvPr id="0" name=""/>
        <dsp:cNvSpPr/>
      </dsp:nvSpPr>
      <dsp:spPr>
        <a:xfrm>
          <a:off x="402161" y="4142685"/>
          <a:ext cx="4986876" cy="657504"/>
        </a:xfrm>
        <a:prstGeom prst="roundRect">
          <a:avLst/>
        </a:prstGeom>
        <a:solidFill>
          <a:srgbClr val="4F81BD">
            <a:lumMod val="7500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IPOTESI DI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SEMPLIFICAZIONE</a:t>
          </a:r>
          <a:r>
            <a:rPr lang="it-IT" sz="1300" kern="1200" dirty="0"/>
            <a:t> NORMATIVA</a:t>
          </a:r>
        </a:p>
      </dsp:txBody>
      <dsp:txXfrm>
        <a:off x="434258" y="4174782"/>
        <a:ext cx="4922682" cy="593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5" name="Google Shape;65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7942" y="6705548"/>
            <a:ext cx="422275" cy="10259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60"/>
              </a:lnSpc>
            </a:pPr>
            <a:r>
              <a:rPr spc="-10" dirty="0"/>
              <a:t>C</a:t>
            </a:r>
            <a:r>
              <a:rPr spc="-5" dirty="0"/>
              <a:t>2</a:t>
            </a:r>
            <a:r>
              <a:rPr dirty="0"/>
              <a:t> </a:t>
            </a:r>
            <a:r>
              <a:rPr spc="-5" dirty="0"/>
              <a:t>Ge</a:t>
            </a:r>
            <a:r>
              <a:rPr spc="-10" dirty="0"/>
              <a:t>n</a:t>
            </a:r>
            <a:r>
              <a:rPr spc="-5" dirty="0"/>
              <a:t>eral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5658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E539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7942" y="6705548"/>
            <a:ext cx="422275" cy="10259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60"/>
              </a:lnSpc>
            </a:pPr>
            <a:r>
              <a:rPr spc="-10" dirty="0"/>
              <a:t>C</a:t>
            </a:r>
            <a:r>
              <a:rPr spc="-5" dirty="0"/>
              <a:t>2</a:t>
            </a:r>
            <a:r>
              <a:rPr dirty="0"/>
              <a:t> </a:t>
            </a:r>
            <a:r>
              <a:rPr spc="-5" dirty="0"/>
              <a:t>Ge</a:t>
            </a:r>
            <a:r>
              <a:rPr spc="-10" dirty="0"/>
              <a:t>n</a:t>
            </a:r>
            <a:r>
              <a:rPr spc="-5" dirty="0"/>
              <a:t>eral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0546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E539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97942" y="6705548"/>
            <a:ext cx="422275" cy="10259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60"/>
              </a:lnSpc>
            </a:pPr>
            <a:r>
              <a:rPr spc="-10" dirty="0"/>
              <a:t>C</a:t>
            </a:r>
            <a:r>
              <a:rPr spc="-5" dirty="0"/>
              <a:t>2</a:t>
            </a:r>
            <a:r>
              <a:rPr dirty="0"/>
              <a:t> </a:t>
            </a:r>
            <a:r>
              <a:rPr spc="-5" dirty="0"/>
              <a:t>Ge</a:t>
            </a:r>
            <a:r>
              <a:rPr spc="-10" dirty="0"/>
              <a:t>n</a:t>
            </a:r>
            <a:r>
              <a:rPr spc="-5" dirty="0"/>
              <a:t>eral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1972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E539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97942" y="6705548"/>
            <a:ext cx="422275" cy="10259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60"/>
              </a:lnSpc>
            </a:pPr>
            <a:r>
              <a:rPr spc="-10" dirty="0"/>
              <a:t>C</a:t>
            </a:r>
            <a:r>
              <a:rPr spc="-5" dirty="0"/>
              <a:t>2</a:t>
            </a:r>
            <a:r>
              <a:rPr dirty="0"/>
              <a:t> </a:t>
            </a:r>
            <a:r>
              <a:rPr spc="-5" dirty="0"/>
              <a:t>Ge</a:t>
            </a:r>
            <a:r>
              <a:rPr spc="-10" dirty="0"/>
              <a:t>n</a:t>
            </a:r>
            <a:r>
              <a:rPr spc="-5" dirty="0"/>
              <a:t>eral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1565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97942" y="6705548"/>
            <a:ext cx="422275" cy="10259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60"/>
              </a:lnSpc>
            </a:pPr>
            <a:r>
              <a:rPr spc="-10" dirty="0"/>
              <a:t>C</a:t>
            </a:r>
            <a:r>
              <a:rPr spc="-5" dirty="0"/>
              <a:t>2</a:t>
            </a:r>
            <a:r>
              <a:rPr dirty="0"/>
              <a:t> </a:t>
            </a:r>
            <a:r>
              <a:rPr spc="-5" dirty="0"/>
              <a:t>Ge</a:t>
            </a:r>
            <a:r>
              <a:rPr spc="-10" dirty="0"/>
              <a:t>n</a:t>
            </a:r>
            <a:r>
              <a:rPr spc="-5" dirty="0"/>
              <a:t>eral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056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9B09593-E360-BE4C-9BC2-A449BC6784C7}"/>
              </a:ext>
            </a:extLst>
          </p:cNvPr>
          <p:cNvGrpSpPr/>
          <p:nvPr userDrawn="1"/>
        </p:nvGrpSpPr>
        <p:grpSpPr>
          <a:xfrm>
            <a:off x="10279817" y="-17381"/>
            <a:ext cx="1912183" cy="991731"/>
            <a:chOff x="10279817" y="-17381"/>
            <a:chExt cx="1912183" cy="991731"/>
          </a:xfrm>
        </p:grpSpPr>
        <p:sp>
          <p:nvSpPr>
            <p:cNvPr id="9" name="Google Shape;214;p4">
              <a:extLst>
                <a:ext uri="{FF2B5EF4-FFF2-40B4-BE49-F238E27FC236}">
                  <a16:creationId xmlns:a16="http://schemas.microsoft.com/office/drawing/2014/main" id="{0734DE15-CBC5-B344-95FD-6C6BA4539CCA}"/>
                </a:ext>
              </a:extLst>
            </p:cNvPr>
            <p:cNvSpPr/>
            <p:nvPr/>
          </p:nvSpPr>
          <p:spPr>
            <a:xfrm>
              <a:off x="10279817" y="-17381"/>
              <a:ext cx="1912183" cy="991731"/>
            </a:xfrm>
            <a:prstGeom prst="rect">
              <a:avLst/>
            </a:prstGeom>
            <a:solidFill>
              <a:srgbClr val="2F54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215;p4">
              <a:extLst>
                <a:ext uri="{FF2B5EF4-FFF2-40B4-BE49-F238E27FC236}">
                  <a16:creationId xmlns:a16="http://schemas.microsoft.com/office/drawing/2014/main" id="{224BACAE-404D-6045-8F34-F5350501324E}"/>
                </a:ext>
              </a:extLst>
            </p:cNvPr>
            <p:cNvSpPr txBox="1"/>
            <p:nvPr/>
          </p:nvSpPr>
          <p:spPr>
            <a:xfrm>
              <a:off x="10564960" y="185638"/>
              <a:ext cx="1341897" cy="4829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 b="1" i="1" dirty="0">
                  <a:solidFill>
                    <a:srgbClr val="F2F2F2"/>
                  </a:solidFill>
                  <a:latin typeface="Verdana"/>
                  <a:ea typeface="Verdana"/>
                  <a:cs typeface="Verdana"/>
                  <a:sym typeface="Verdana"/>
                </a:rPr>
                <a:t>PNRR</a:t>
              </a:r>
              <a:endParaRPr dirty="0"/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1" dirty="0" err="1">
                  <a:solidFill>
                    <a:srgbClr val="F2F2F2"/>
                  </a:solidFill>
                  <a:latin typeface="Verdana"/>
                  <a:ea typeface="Verdana"/>
                  <a:cs typeface="Verdana"/>
                  <a:sym typeface="Verdana"/>
                </a:rPr>
                <a:t>Regione</a:t>
              </a:r>
              <a:r>
                <a:rPr lang="en-GB" sz="800" b="1" i="1" dirty="0">
                  <a:solidFill>
                    <a:srgbClr val="F2F2F2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en-GB" sz="800" b="1" i="1" dirty="0" err="1">
                  <a:solidFill>
                    <a:srgbClr val="F2F2F2"/>
                  </a:solidFill>
                  <a:latin typeface="Verdana"/>
                  <a:ea typeface="Verdana"/>
                  <a:cs typeface="Verdana"/>
                  <a:sym typeface="Verdana"/>
                </a:rPr>
                <a:t>Lombardia</a:t>
              </a:r>
              <a:endParaRPr sz="800" b="1" i="1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16" name="Google Shape;216;p4">
              <a:extLst>
                <a:ext uri="{FF2B5EF4-FFF2-40B4-BE49-F238E27FC236}">
                  <a16:creationId xmlns:a16="http://schemas.microsoft.com/office/drawing/2014/main" id="{93AA4AD2-49EB-0246-AB5A-099AA96D582F}"/>
                </a:ext>
              </a:extLst>
            </p:cNvPr>
            <p:cNvGrpSpPr/>
            <p:nvPr/>
          </p:nvGrpSpPr>
          <p:grpSpPr>
            <a:xfrm>
              <a:off x="10359268" y="64683"/>
              <a:ext cx="1753280" cy="827603"/>
              <a:chOff x="10116365" y="133017"/>
              <a:chExt cx="1630676" cy="825349"/>
            </a:xfrm>
          </p:grpSpPr>
          <p:sp>
            <p:nvSpPr>
              <p:cNvPr id="17" name="Google Shape;217;p4">
                <a:extLst>
                  <a:ext uri="{FF2B5EF4-FFF2-40B4-BE49-F238E27FC236}">
                    <a16:creationId xmlns:a16="http://schemas.microsoft.com/office/drawing/2014/main" id="{27C97E97-E9D3-F148-9C22-D50F71E4F2E7}"/>
                  </a:ext>
                </a:extLst>
              </p:cNvPr>
              <p:cNvSpPr/>
              <p:nvPr/>
            </p:nvSpPr>
            <p:spPr>
              <a:xfrm>
                <a:off x="10798450" y="810228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218;p4">
                <a:extLst>
                  <a:ext uri="{FF2B5EF4-FFF2-40B4-BE49-F238E27FC236}">
                    <a16:creationId xmlns:a16="http://schemas.microsoft.com/office/drawing/2014/main" id="{5752A367-CC10-D645-8624-661130E4465D}"/>
                  </a:ext>
                </a:extLst>
              </p:cNvPr>
              <p:cNvSpPr/>
              <p:nvPr/>
            </p:nvSpPr>
            <p:spPr>
              <a:xfrm>
                <a:off x="10116365" y="492887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219;p4">
                <a:extLst>
                  <a:ext uri="{FF2B5EF4-FFF2-40B4-BE49-F238E27FC236}">
                    <a16:creationId xmlns:a16="http://schemas.microsoft.com/office/drawing/2014/main" id="{A98BB8E1-AC3E-0745-B612-D2C8E5F7538D}"/>
                  </a:ext>
                </a:extLst>
              </p:cNvPr>
              <p:cNvSpPr/>
              <p:nvPr/>
            </p:nvSpPr>
            <p:spPr>
              <a:xfrm>
                <a:off x="10248472" y="296045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20;p4">
                <a:extLst>
                  <a:ext uri="{FF2B5EF4-FFF2-40B4-BE49-F238E27FC236}">
                    <a16:creationId xmlns:a16="http://schemas.microsoft.com/office/drawing/2014/main" id="{EA7A9AB4-4257-2B47-84C2-99E1DC9CE801}"/>
                  </a:ext>
                </a:extLst>
              </p:cNvPr>
              <p:cNvSpPr/>
              <p:nvPr/>
            </p:nvSpPr>
            <p:spPr>
              <a:xfrm>
                <a:off x="10521760" y="182281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221;p4">
                <a:extLst>
                  <a:ext uri="{FF2B5EF4-FFF2-40B4-BE49-F238E27FC236}">
                    <a16:creationId xmlns:a16="http://schemas.microsoft.com/office/drawing/2014/main" id="{F847A89D-9E2F-CB49-9663-777B5F4C0B47}"/>
                  </a:ext>
                </a:extLst>
              </p:cNvPr>
              <p:cNvSpPr/>
              <p:nvPr/>
            </p:nvSpPr>
            <p:spPr>
              <a:xfrm>
                <a:off x="10251875" y="673636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2;p4">
                <a:extLst>
                  <a:ext uri="{FF2B5EF4-FFF2-40B4-BE49-F238E27FC236}">
                    <a16:creationId xmlns:a16="http://schemas.microsoft.com/office/drawing/2014/main" id="{CCDC4B20-00CD-BC48-890F-6C51339740EF}"/>
                  </a:ext>
                </a:extLst>
              </p:cNvPr>
              <p:cNvSpPr/>
              <p:nvPr/>
            </p:nvSpPr>
            <p:spPr>
              <a:xfrm>
                <a:off x="10522893" y="777671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23;p4">
                <a:extLst>
                  <a:ext uri="{FF2B5EF4-FFF2-40B4-BE49-F238E27FC236}">
                    <a16:creationId xmlns:a16="http://schemas.microsoft.com/office/drawing/2014/main" id="{0F55CF3B-11A9-A048-9BED-95AEFB7A2C68}"/>
                  </a:ext>
                </a:extLst>
              </p:cNvPr>
              <p:cNvSpPr/>
              <p:nvPr/>
            </p:nvSpPr>
            <p:spPr>
              <a:xfrm flipH="1">
                <a:off x="11495843" y="489893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24;p4">
                <a:extLst>
                  <a:ext uri="{FF2B5EF4-FFF2-40B4-BE49-F238E27FC236}">
                    <a16:creationId xmlns:a16="http://schemas.microsoft.com/office/drawing/2014/main" id="{7B4A111A-A27A-0547-853A-5B9DF7B91607}"/>
                  </a:ext>
                </a:extLst>
              </p:cNvPr>
              <p:cNvSpPr/>
              <p:nvPr/>
            </p:nvSpPr>
            <p:spPr>
              <a:xfrm flipH="1">
                <a:off x="11363735" y="293052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25;p4">
                <a:extLst>
                  <a:ext uri="{FF2B5EF4-FFF2-40B4-BE49-F238E27FC236}">
                    <a16:creationId xmlns:a16="http://schemas.microsoft.com/office/drawing/2014/main" id="{35EC04B6-CCA1-1846-820A-F0B38B98B9E8}"/>
                  </a:ext>
                </a:extLst>
              </p:cNvPr>
              <p:cNvSpPr/>
              <p:nvPr/>
            </p:nvSpPr>
            <p:spPr>
              <a:xfrm flipH="1">
                <a:off x="11090448" y="179289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226;p4">
                <a:extLst>
                  <a:ext uri="{FF2B5EF4-FFF2-40B4-BE49-F238E27FC236}">
                    <a16:creationId xmlns:a16="http://schemas.microsoft.com/office/drawing/2014/main" id="{039E7202-D10B-8245-B7F9-7F9861715508}"/>
                  </a:ext>
                </a:extLst>
              </p:cNvPr>
              <p:cNvSpPr/>
              <p:nvPr/>
            </p:nvSpPr>
            <p:spPr>
              <a:xfrm flipH="1">
                <a:off x="11360333" y="670642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27;p4">
                <a:extLst>
                  <a:ext uri="{FF2B5EF4-FFF2-40B4-BE49-F238E27FC236}">
                    <a16:creationId xmlns:a16="http://schemas.microsoft.com/office/drawing/2014/main" id="{EFC88C7C-65AC-F444-9E0C-8A0D4B55724C}"/>
                  </a:ext>
                </a:extLst>
              </p:cNvPr>
              <p:cNvSpPr/>
              <p:nvPr/>
            </p:nvSpPr>
            <p:spPr>
              <a:xfrm flipH="1">
                <a:off x="11089314" y="774676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28;p4">
                <a:extLst>
                  <a:ext uri="{FF2B5EF4-FFF2-40B4-BE49-F238E27FC236}">
                    <a16:creationId xmlns:a16="http://schemas.microsoft.com/office/drawing/2014/main" id="{E24F05A6-9E64-8248-B7C3-8067EED21645}"/>
                  </a:ext>
                </a:extLst>
              </p:cNvPr>
              <p:cNvSpPr/>
              <p:nvPr/>
            </p:nvSpPr>
            <p:spPr>
              <a:xfrm>
                <a:off x="10821367" y="133017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" name="MSIPCMContentMarking" descr="{&quot;HashCode&quot;:-1699574231,&quot;Placement&quot;:&quot;Footer&quot;,&quot;Top&quot;:523.380066,&quot;Left&quot;:0.0,&quot;SlideWidth&quot;:960,&quot;SlideHeight&quot;:540}">
            <a:extLst>
              <a:ext uri="{FF2B5EF4-FFF2-40B4-BE49-F238E27FC236}">
                <a16:creationId xmlns:a16="http://schemas.microsoft.com/office/drawing/2014/main" id="{74FF0A06-FA72-4265-9FC0-502F57738E07}"/>
              </a:ext>
            </a:extLst>
          </p:cNvPr>
          <p:cNvSpPr txBox="1"/>
          <p:nvPr userDrawn="1"/>
        </p:nvSpPr>
        <p:spPr>
          <a:xfrm>
            <a:off x="0" y="6646927"/>
            <a:ext cx="619703" cy="21107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700">
                <a:solidFill>
                  <a:srgbClr val="000000"/>
                </a:solidFill>
                <a:latin typeface="Calibri" panose="020F0502020204030204" pitchFamily="34" charset="0"/>
              </a:rPr>
              <a:t>C2 General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634" y="83566"/>
            <a:ext cx="11590731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E539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60016" y="1666367"/>
            <a:ext cx="7799070" cy="3700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E4F12CD-EF89-7447-99D0-05D0AC830DB7}"/>
              </a:ext>
            </a:extLst>
          </p:cNvPr>
          <p:cNvGrpSpPr/>
          <p:nvPr userDrawn="1"/>
        </p:nvGrpSpPr>
        <p:grpSpPr>
          <a:xfrm>
            <a:off x="10279817" y="-17381"/>
            <a:ext cx="1912183" cy="991731"/>
            <a:chOff x="10279817" y="-17381"/>
            <a:chExt cx="1912183" cy="991731"/>
          </a:xfrm>
        </p:grpSpPr>
        <p:sp>
          <p:nvSpPr>
            <p:cNvPr id="9" name="Google Shape;214;p4">
              <a:extLst>
                <a:ext uri="{FF2B5EF4-FFF2-40B4-BE49-F238E27FC236}">
                  <a16:creationId xmlns:a16="http://schemas.microsoft.com/office/drawing/2014/main" id="{2DC1A040-502D-E647-BBE2-E753414B6E0C}"/>
                </a:ext>
              </a:extLst>
            </p:cNvPr>
            <p:cNvSpPr/>
            <p:nvPr/>
          </p:nvSpPr>
          <p:spPr>
            <a:xfrm>
              <a:off x="10279817" y="-17381"/>
              <a:ext cx="1912183" cy="991731"/>
            </a:xfrm>
            <a:prstGeom prst="rect">
              <a:avLst/>
            </a:prstGeom>
            <a:solidFill>
              <a:srgbClr val="2F54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15;p4">
              <a:extLst>
                <a:ext uri="{FF2B5EF4-FFF2-40B4-BE49-F238E27FC236}">
                  <a16:creationId xmlns:a16="http://schemas.microsoft.com/office/drawing/2014/main" id="{06218809-1CA9-C641-B0BC-6B4CAEB76887}"/>
                </a:ext>
              </a:extLst>
            </p:cNvPr>
            <p:cNvSpPr txBox="1"/>
            <p:nvPr/>
          </p:nvSpPr>
          <p:spPr>
            <a:xfrm>
              <a:off x="10564960" y="185638"/>
              <a:ext cx="1341897" cy="4829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 b="1" i="1" dirty="0">
                  <a:solidFill>
                    <a:srgbClr val="F2F2F2"/>
                  </a:solidFill>
                  <a:latin typeface="Verdana"/>
                  <a:ea typeface="Verdana"/>
                  <a:cs typeface="Verdana"/>
                  <a:sym typeface="Verdana"/>
                </a:rPr>
                <a:t>PNRR</a:t>
              </a:r>
              <a:endParaRPr dirty="0"/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1" dirty="0" err="1">
                  <a:solidFill>
                    <a:srgbClr val="F2F2F2"/>
                  </a:solidFill>
                  <a:latin typeface="Verdana"/>
                  <a:ea typeface="Verdana"/>
                  <a:cs typeface="Verdana"/>
                  <a:sym typeface="Verdana"/>
                </a:rPr>
                <a:t>Regione</a:t>
              </a:r>
              <a:r>
                <a:rPr lang="en-GB" sz="800" b="1" i="1" dirty="0">
                  <a:solidFill>
                    <a:srgbClr val="F2F2F2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en-GB" sz="800" b="1" i="1" dirty="0" err="1">
                  <a:solidFill>
                    <a:srgbClr val="F2F2F2"/>
                  </a:solidFill>
                  <a:latin typeface="Verdana"/>
                  <a:ea typeface="Verdana"/>
                  <a:cs typeface="Verdana"/>
                  <a:sym typeface="Verdana"/>
                </a:rPr>
                <a:t>Lombardia</a:t>
              </a:r>
              <a:endParaRPr sz="800" b="1" i="1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11" name="Google Shape;216;p4">
              <a:extLst>
                <a:ext uri="{FF2B5EF4-FFF2-40B4-BE49-F238E27FC236}">
                  <a16:creationId xmlns:a16="http://schemas.microsoft.com/office/drawing/2014/main" id="{EFF100F5-AE48-7841-9740-C4554777389C}"/>
                </a:ext>
              </a:extLst>
            </p:cNvPr>
            <p:cNvGrpSpPr/>
            <p:nvPr/>
          </p:nvGrpSpPr>
          <p:grpSpPr>
            <a:xfrm>
              <a:off x="10359268" y="64683"/>
              <a:ext cx="1753280" cy="827603"/>
              <a:chOff x="10116365" y="133017"/>
              <a:chExt cx="1630676" cy="825349"/>
            </a:xfrm>
          </p:grpSpPr>
          <p:sp>
            <p:nvSpPr>
              <p:cNvPr id="12" name="Google Shape;217;p4">
                <a:extLst>
                  <a:ext uri="{FF2B5EF4-FFF2-40B4-BE49-F238E27FC236}">
                    <a16:creationId xmlns:a16="http://schemas.microsoft.com/office/drawing/2014/main" id="{A9565ED6-A91D-984D-878C-2318A5A6550A}"/>
                  </a:ext>
                </a:extLst>
              </p:cNvPr>
              <p:cNvSpPr/>
              <p:nvPr/>
            </p:nvSpPr>
            <p:spPr>
              <a:xfrm>
                <a:off x="10798450" y="810228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218;p4">
                <a:extLst>
                  <a:ext uri="{FF2B5EF4-FFF2-40B4-BE49-F238E27FC236}">
                    <a16:creationId xmlns:a16="http://schemas.microsoft.com/office/drawing/2014/main" id="{11A0C682-53AA-CA46-8632-B2AB942F4BF9}"/>
                  </a:ext>
                </a:extLst>
              </p:cNvPr>
              <p:cNvSpPr/>
              <p:nvPr/>
            </p:nvSpPr>
            <p:spPr>
              <a:xfrm>
                <a:off x="10116365" y="492887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219;p4">
                <a:extLst>
                  <a:ext uri="{FF2B5EF4-FFF2-40B4-BE49-F238E27FC236}">
                    <a16:creationId xmlns:a16="http://schemas.microsoft.com/office/drawing/2014/main" id="{42EEB40B-3DA8-CC4A-91B3-8D38A2D05294}"/>
                  </a:ext>
                </a:extLst>
              </p:cNvPr>
              <p:cNvSpPr/>
              <p:nvPr/>
            </p:nvSpPr>
            <p:spPr>
              <a:xfrm>
                <a:off x="10248472" y="296045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220;p4">
                <a:extLst>
                  <a:ext uri="{FF2B5EF4-FFF2-40B4-BE49-F238E27FC236}">
                    <a16:creationId xmlns:a16="http://schemas.microsoft.com/office/drawing/2014/main" id="{CD69FB43-37DF-814E-AAEB-29E944DDCE36}"/>
                  </a:ext>
                </a:extLst>
              </p:cNvPr>
              <p:cNvSpPr/>
              <p:nvPr/>
            </p:nvSpPr>
            <p:spPr>
              <a:xfrm>
                <a:off x="10521760" y="182281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221;p4">
                <a:extLst>
                  <a:ext uri="{FF2B5EF4-FFF2-40B4-BE49-F238E27FC236}">
                    <a16:creationId xmlns:a16="http://schemas.microsoft.com/office/drawing/2014/main" id="{C3A657B9-9CAC-1B43-B0EA-BC122F9A5378}"/>
                  </a:ext>
                </a:extLst>
              </p:cNvPr>
              <p:cNvSpPr/>
              <p:nvPr/>
            </p:nvSpPr>
            <p:spPr>
              <a:xfrm>
                <a:off x="10251875" y="673636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222;p4">
                <a:extLst>
                  <a:ext uri="{FF2B5EF4-FFF2-40B4-BE49-F238E27FC236}">
                    <a16:creationId xmlns:a16="http://schemas.microsoft.com/office/drawing/2014/main" id="{9EB0E1B6-C9B4-A24B-AE6D-127E1D9134DA}"/>
                  </a:ext>
                </a:extLst>
              </p:cNvPr>
              <p:cNvSpPr/>
              <p:nvPr/>
            </p:nvSpPr>
            <p:spPr>
              <a:xfrm>
                <a:off x="10522893" y="777671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223;p4">
                <a:extLst>
                  <a:ext uri="{FF2B5EF4-FFF2-40B4-BE49-F238E27FC236}">
                    <a16:creationId xmlns:a16="http://schemas.microsoft.com/office/drawing/2014/main" id="{856A3F6F-1F89-774C-8F9B-EC2766B7619C}"/>
                  </a:ext>
                </a:extLst>
              </p:cNvPr>
              <p:cNvSpPr/>
              <p:nvPr/>
            </p:nvSpPr>
            <p:spPr>
              <a:xfrm flipH="1">
                <a:off x="11495843" y="489893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24;p4">
                <a:extLst>
                  <a:ext uri="{FF2B5EF4-FFF2-40B4-BE49-F238E27FC236}">
                    <a16:creationId xmlns:a16="http://schemas.microsoft.com/office/drawing/2014/main" id="{3538062D-7B5A-454E-9518-609B60B4F584}"/>
                  </a:ext>
                </a:extLst>
              </p:cNvPr>
              <p:cNvSpPr/>
              <p:nvPr/>
            </p:nvSpPr>
            <p:spPr>
              <a:xfrm flipH="1">
                <a:off x="11363735" y="293052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225;p4">
                <a:extLst>
                  <a:ext uri="{FF2B5EF4-FFF2-40B4-BE49-F238E27FC236}">
                    <a16:creationId xmlns:a16="http://schemas.microsoft.com/office/drawing/2014/main" id="{008E2AAF-61E5-3B40-A38B-39881A3791FE}"/>
                  </a:ext>
                </a:extLst>
              </p:cNvPr>
              <p:cNvSpPr/>
              <p:nvPr/>
            </p:nvSpPr>
            <p:spPr>
              <a:xfrm flipH="1">
                <a:off x="11090448" y="179289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6;p4">
                <a:extLst>
                  <a:ext uri="{FF2B5EF4-FFF2-40B4-BE49-F238E27FC236}">
                    <a16:creationId xmlns:a16="http://schemas.microsoft.com/office/drawing/2014/main" id="{884AA0D9-65AA-D54A-BF40-4452DAC6D9FD}"/>
                  </a:ext>
                </a:extLst>
              </p:cNvPr>
              <p:cNvSpPr/>
              <p:nvPr/>
            </p:nvSpPr>
            <p:spPr>
              <a:xfrm flipH="1">
                <a:off x="11360333" y="670642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27;p4">
                <a:extLst>
                  <a:ext uri="{FF2B5EF4-FFF2-40B4-BE49-F238E27FC236}">
                    <a16:creationId xmlns:a16="http://schemas.microsoft.com/office/drawing/2014/main" id="{7F856054-1D7D-2848-AC6D-DE0A20B1D6B1}"/>
                  </a:ext>
                </a:extLst>
              </p:cNvPr>
              <p:cNvSpPr/>
              <p:nvPr/>
            </p:nvSpPr>
            <p:spPr>
              <a:xfrm flipH="1">
                <a:off x="11089314" y="774676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28;p4">
                <a:extLst>
                  <a:ext uri="{FF2B5EF4-FFF2-40B4-BE49-F238E27FC236}">
                    <a16:creationId xmlns:a16="http://schemas.microsoft.com/office/drawing/2014/main" id="{F41D33A5-C84E-0D4C-B3C8-4ABC620A6302}"/>
                  </a:ext>
                </a:extLst>
              </p:cNvPr>
              <p:cNvSpPr/>
              <p:nvPr/>
            </p:nvSpPr>
            <p:spPr>
              <a:xfrm>
                <a:off x="10821367" y="133017"/>
                <a:ext cx="251198" cy="148138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 w="9525" cap="flat" cmpd="sng">
                <a:solidFill>
                  <a:srgbClr val="7F7F7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" name="MSIPCMContentMarking" descr="{&quot;HashCode&quot;:-1699574231,&quot;Placement&quot;:&quot;Footer&quot;,&quot;Top&quot;:523.380066,&quot;Left&quot;:0.0,&quot;SlideWidth&quot;:960,&quot;SlideHeight&quot;:540}">
            <a:extLst>
              <a:ext uri="{FF2B5EF4-FFF2-40B4-BE49-F238E27FC236}">
                <a16:creationId xmlns:a16="http://schemas.microsoft.com/office/drawing/2014/main" id="{8F73A722-F1CA-4F0F-83DE-1EAF9DBAA0B8}"/>
              </a:ext>
            </a:extLst>
          </p:cNvPr>
          <p:cNvSpPr txBox="1"/>
          <p:nvPr userDrawn="1"/>
        </p:nvSpPr>
        <p:spPr>
          <a:xfrm>
            <a:off x="0" y="6646927"/>
            <a:ext cx="619703" cy="21107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700">
                <a:solidFill>
                  <a:srgbClr val="000000"/>
                </a:solidFill>
                <a:latin typeface="Calibri" panose="020F0502020204030204" pitchFamily="34" charset="0"/>
              </a:rPr>
              <a:t>C2 General</a:t>
            </a:r>
          </a:p>
        </p:txBody>
      </p:sp>
    </p:spTree>
    <p:extLst>
      <p:ext uri="{BB962C8B-B14F-4D97-AF65-F5344CB8AC3E}">
        <p14:creationId xmlns:p14="http://schemas.microsoft.com/office/powerpoint/2010/main" val="248214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Foglio_di_lavoro_di_Microsoft_Excel.xlsx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supportopnrr-rl.it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ancilombardia.it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sv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3;p1">
            <a:extLst>
              <a:ext uri="{FF2B5EF4-FFF2-40B4-BE49-F238E27FC236}">
                <a16:creationId xmlns:a16="http://schemas.microsoft.com/office/drawing/2014/main" id="{943B1BAA-E0D2-B94B-87E4-3259A1935C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-20376"/>
            <a:ext cx="10569113" cy="68783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/>
          <p:nvPr/>
        </p:nvSpPr>
        <p:spPr>
          <a:xfrm>
            <a:off x="8370794" y="-13454"/>
            <a:ext cx="3821206" cy="6869367"/>
          </a:xfrm>
          <a:prstGeom prst="rect">
            <a:avLst/>
          </a:prstGeom>
          <a:solidFill>
            <a:srgbClr val="2F559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Organizzazione</a:t>
            </a:r>
            <a:r>
              <a:rPr lang="en-GB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GdL</a:t>
            </a:r>
            <a:r>
              <a:rPr lang="en-GB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per </a:t>
            </a:r>
            <a:r>
              <a:rPr lang="en-GB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l’attuazione</a:t>
            </a:r>
            <a:r>
              <a:rPr lang="en-GB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del PNRR</a:t>
            </a:r>
            <a:endParaRPr sz="1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SzPts val="1600"/>
            </a:pPr>
            <a:r>
              <a:rPr lang="es-E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Decreto 14246 del 25 </a:t>
            </a:r>
            <a:r>
              <a:rPr lang="es-ES" sz="16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ott</a:t>
            </a:r>
            <a:r>
              <a:rPr lang="es-ES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2021</a:t>
            </a:r>
            <a:endParaRPr lang="es-E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PNRR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 Progetto 1000 </a:t>
            </a:r>
            <a:r>
              <a:rPr lang="en-GB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Esperti</a:t>
            </a:r>
            <a:endParaRPr lang="en-GB"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GB"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Supporto</a:t>
            </a:r>
            <a:r>
              <a:rPr lang="en-GB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agli</a:t>
            </a:r>
            <a:r>
              <a:rPr lang="en-GB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Enti</a:t>
            </a:r>
            <a:r>
              <a:rPr lang="en-GB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Territoriali</a:t>
            </a:r>
            <a:endParaRPr lang="en-GB"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Progetto </a:t>
            </a:r>
            <a:r>
              <a:rPr lang="en-GB" sz="1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pilota</a:t>
            </a:r>
            <a:r>
              <a:rPr lang="en-GB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GB" sz="16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GB"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SEAV  PAVIA</a:t>
            </a:r>
            <a:endParaRPr lang="en-GB"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endParaRPr lang="en-GB" sz="1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endParaRPr lang="en-GB" sz="1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en-GB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 SETTEMBRE </a:t>
            </a:r>
            <a:r>
              <a:rPr lang="en-GB" sz="160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2022</a:t>
            </a:r>
          </a:p>
          <a:p>
            <a:pPr>
              <a:buSzPts val="3200"/>
            </a:pPr>
            <a:r>
              <a:rPr lang="en-GB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Pavia   </a:t>
            </a:r>
            <a:r>
              <a:rPr lang="en-GB" sz="1600" dirty="0">
                <a:solidFill>
                  <a:schemeClr val="lt1"/>
                </a:solidFill>
                <a:latin typeface="Calibri"/>
                <a:cs typeface="Calibri"/>
                <a:sym typeface="Calibri"/>
              </a:rPr>
              <a:t>-</a:t>
            </a:r>
            <a:r>
              <a:rPr lang="it-IT" sz="1600" dirty="0">
                <a:solidFill>
                  <a:schemeClr val="lt1"/>
                </a:solidFill>
                <a:latin typeface="Calibri"/>
                <a:cs typeface="Calibri"/>
              </a:rPr>
              <a:t>SALA DELL’ANNUNCIATA</a:t>
            </a:r>
          </a:p>
          <a:p>
            <a:pPr>
              <a:buSzPts val="3200"/>
            </a:pPr>
            <a:r>
              <a:rPr lang="it-IT" sz="1600" dirty="0">
                <a:solidFill>
                  <a:schemeClr val="lt1"/>
                </a:solidFill>
                <a:latin typeface="Calibri"/>
                <a:cs typeface="Calibri"/>
              </a:rPr>
              <a:t> PIAZZA PETRARCA 4</a:t>
            </a:r>
          </a:p>
          <a:p>
            <a:pPr lvl="0">
              <a:buSzPts val="3200"/>
            </a:pPr>
            <a:endParaRPr sz="1600" dirty="0">
              <a:solidFill>
                <a:schemeClr val="lt1"/>
              </a:solidFill>
              <a:latin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8C495BE-18EC-8849-B8E4-02A3209DE9EF}"/>
              </a:ext>
            </a:extLst>
          </p:cNvPr>
          <p:cNvSpPr txBox="1"/>
          <p:nvPr/>
        </p:nvSpPr>
        <p:spPr>
          <a:xfrm>
            <a:off x="775610" y="1883723"/>
            <a:ext cx="945234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Saluti e </a:t>
            </a:r>
            <a:r>
              <a:rPr lang="it-IT" sz="1800" b="1" dirty="0">
                <a:latin typeface="Calibri" panose="020F0502020204030204" pitchFamily="34" charset="0"/>
                <a:cs typeface="Calibri" panose="020F0502020204030204" pitchFamily="34" charset="0"/>
              </a:rPr>
              <a:t>illustrazione degli obiettivi dell’incontro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</a:p>
          <a:p>
            <a:endParaRPr lang="it-IT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800" b="1" dirty="0">
                <a:latin typeface="Calibri" panose="020F0502020204030204" pitchFamily="34" charset="0"/>
                <a:cs typeface="Calibri" panose="020F0502020204030204" pitchFamily="34" charset="0"/>
              </a:rPr>
              <a:t>Presentazione delle attività 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dell’AT “1000 esperti”</a:t>
            </a:r>
            <a:endParaRPr lang="en-CH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Supporto agli Enti Territoriali: illustrazione dei contenuti </a:t>
            </a:r>
          </a:p>
          <a:p>
            <a:endParaRPr lang="en-CH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Presentazione del </a:t>
            </a:r>
            <a:r>
              <a:rPr lang="it-IT" sz="1800" b="1" dirty="0">
                <a:latin typeface="Calibri" panose="020F0502020204030204" pitchFamily="34" charset="0"/>
                <a:cs typeface="Calibri" panose="020F0502020204030204" pitchFamily="34" charset="0"/>
              </a:rPr>
              <a:t>Modello di supporto ai Comuni</a:t>
            </a:r>
          </a:p>
          <a:p>
            <a:endParaRPr lang="it-IT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Domande e saluti </a:t>
            </a:r>
            <a:endParaRPr lang="en-CH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495;p12">
            <a:extLst>
              <a:ext uri="{FF2B5EF4-FFF2-40B4-BE49-F238E27FC236}">
                <a16:creationId xmlns:a16="http://schemas.microsoft.com/office/drawing/2014/main" id="{F97AE96D-58B3-BC5B-9A49-F2D6AE49BE0F}"/>
              </a:ext>
            </a:extLst>
          </p:cNvPr>
          <p:cNvSpPr txBox="1"/>
          <p:nvPr/>
        </p:nvSpPr>
        <p:spPr>
          <a:xfrm>
            <a:off x="161365" y="195168"/>
            <a:ext cx="10333915" cy="92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comuni| </a:t>
            </a:r>
            <a:r>
              <a:rPr kumimoji="0" lang="it-IT" sz="2800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agenda dell’incontro</a:t>
            </a:r>
            <a:endParaRPr kumimoji="0" lang="it-IT" sz="2800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5304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9D15A42B-1901-4D2C-A225-B9E996FE455E}"/>
              </a:ext>
            </a:extLst>
          </p:cNvPr>
          <p:cNvSpPr txBox="1"/>
          <p:nvPr/>
        </p:nvSpPr>
        <p:spPr>
          <a:xfrm>
            <a:off x="1408426" y="2746983"/>
            <a:ext cx="10182006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80000"/>
              </a:lnSpc>
              <a:buClr>
                <a:srgbClr val="2F5496"/>
              </a:buClr>
              <a:buSzPts val="3200"/>
              <a:defRPr sz="2800" b="1">
                <a:solidFill>
                  <a:srgbClr val="2F5496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it-IT" dirty="0">
                <a:sym typeface="Calibri"/>
              </a:rPr>
              <a:t>Il PNRR E IL PIANO TERRITORIALE</a:t>
            </a:r>
          </a:p>
          <a:p>
            <a:endParaRPr lang="it-IT" dirty="0">
              <a:sym typeface="Calibri"/>
            </a:endParaRPr>
          </a:p>
          <a:p>
            <a:endParaRPr lang="it-IT" dirty="0">
              <a:sym typeface="Calibri"/>
            </a:endParaRPr>
          </a:p>
        </p:txBody>
      </p:sp>
      <p:sp>
        <p:nvSpPr>
          <p:cNvPr id="2" name="Google Shape;495;p12">
            <a:extLst>
              <a:ext uri="{FF2B5EF4-FFF2-40B4-BE49-F238E27FC236}">
                <a16:creationId xmlns:a16="http://schemas.microsoft.com/office/drawing/2014/main" id="{28355A24-E0DB-9BBA-D5C9-85064A89DF4C}"/>
              </a:ext>
            </a:extLst>
          </p:cNvPr>
          <p:cNvSpPr txBox="1"/>
          <p:nvPr/>
        </p:nvSpPr>
        <p:spPr>
          <a:xfrm>
            <a:off x="161365" y="195168"/>
            <a:ext cx="10333915" cy="92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comuni| </a:t>
            </a:r>
            <a:endParaRPr kumimoji="0" lang="it-IT" sz="2800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4781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9D15A42B-1901-4D2C-A225-B9E996FE455E}"/>
              </a:ext>
            </a:extLst>
          </p:cNvPr>
          <p:cNvSpPr txBox="1"/>
          <p:nvPr/>
        </p:nvSpPr>
        <p:spPr>
          <a:xfrm>
            <a:off x="1323082" y="2734791"/>
            <a:ext cx="10182006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80000"/>
              </a:lnSpc>
              <a:buClr>
                <a:srgbClr val="2F5496"/>
              </a:buClr>
              <a:buSzPts val="3200"/>
              <a:defRPr sz="2800" b="1">
                <a:solidFill>
                  <a:srgbClr val="2F5496"/>
                </a:solidFill>
                <a:latin typeface="Calibri"/>
                <a:ea typeface="Calibri"/>
                <a:cs typeface="Calibri"/>
              </a:defRPr>
            </a:lvl1pPr>
          </a:lstStyle>
          <a:p>
            <a:endParaRPr lang="it-IT" dirty="0">
              <a:sym typeface="Calibri"/>
            </a:endParaRPr>
          </a:p>
          <a:p>
            <a:endParaRPr lang="it-IT" dirty="0">
              <a:sym typeface="Calibri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F4A2C7A-0A1C-6CD8-0D9E-E99184D89CAD}"/>
              </a:ext>
            </a:extLst>
          </p:cNvPr>
          <p:cNvSpPr txBox="1"/>
          <p:nvPr/>
        </p:nvSpPr>
        <p:spPr>
          <a:xfrm>
            <a:off x="1097280" y="1771657"/>
            <a:ext cx="10182006" cy="41549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400" i="1" dirty="0">
                <a:latin typeface="Helvetica" pitchFamily="2" charset="0"/>
              </a:rPr>
              <a:t>Il progetto «</a:t>
            </a:r>
            <a:r>
              <a:rPr lang="it-IT" sz="2400" b="1" i="1" dirty="0">
                <a:latin typeface="Helvetica" pitchFamily="2" charset="0"/>
              </a:rPr>
              <a:t>1000 esperti PNRR » </a:t>
            </a:r>
            <a:r>
              <a:rPr lang="it-IT" sz="2400" i="1" dirty="0">
                <a:effectLst/>
                <a:latin typeface="Helvetica" pitchFamily="2" charset="0"/>
              </a:rPr>
              <a:t>si sviluppa nell'ambito del supporto tecnico-operativo a Regione Lombardia</a:t>
            </a:r>
            <a:r>
              <a:rPr lang="it-IT" sz="2400" dirty="0">
                <a:latin typeface="Helvetica" pitchFamily="2" charset="0"/>
              </a:rPr>
              <a:t> </a:t>
            </a:r>
            <a:r>
              <a:rPr lang="it-IT" sz="2400" i="1" dirty="0">
                <a:effectLst/>
                <a:latin typeface="Helvetica" pitchFamily="2" charset="0"/>
              </a:rPr>
              <a:t>nell'attivit</a:t>
            </a:r>
            <a:r>
              <a:rPr lang="it-IT" sz="2400" i="1" dirty="0">
                <a:latin typeface="Helvetica" pitchFamily="2" charset="0"/>
              </a:rPr>
              <a:t>à </a:t>
            </a:r>
            <a:r>
              <a:rPr lang="it-IT" sz="2400" i="1" dirty="0">
                <a:effectLst/>
                <a:latin typeface="Helvetica" pitchFamily="2" charset="0"/>
              </a:rPr>
              <a:t>di gestione delle procedure complesse, come prevista dalla Missione 1 - Componente 1 –</a:t>
            </a:r>
            <a:r>
              <a:rPr lang="it-IT" sz="2400" dirty="0">
                <a:latin typeface="Helvetica" pitchFamily="2" charset="0"/>
              </a:rPr>
              <a:t> </a:t>
            </a:r>
            <a:r>
              <a:rPr lang="it-IT" sz="2400" i="1" dirty="0">
                <a:effectLst/>
                <a:latin typeface="Helvetica" pitchFamily="2" charset="0"/>
              </a:rPr>
              <a:t>Sub-investimento 2.2.1: “Assistenza tecnica a livello centrale e locale del PNRR" e finalizzata</a:t>
            </a:r>
            <a:r>
              <a:rPr lang="it-IT" sz="2400" dirty="0">
                <a:latin typeface="Helvetica" pitchFamily="2" charset="0"/>
              </a:rPr>
              <a:t> </a:t>
            </a:r>
            <a:r>
              <a:rPr lang="it-IT" sz="2400" i="1" dirty="0">
                <a:effectLst/>
                <a:latin typeface="Helvetica" pitchFamily="2" charset="0"/>
              </a:rPr>
              <a:t>all'implementazione delle attivit</a:t>
            </a:r>
            <a:r>
              <a:rPr lang="it-IT" sz="2400" i="1" dirty="0">
                <a:latin typeface="Helvetica" pitchFamily="2" charset="0"/>
              </a:rPr>
              <a:t>à </a:t>
            </a:r>
            <a:r>
              <a:rPr lang="it-IT" sz="2400" i="1" dirty="0">
                <a:effectLst/>
                <a:latin typeface="Helvetica" pitchFamily="2" charset="0"/>
              </a:rPr>
              <a:t>di semplificazione previste dal PNRR </a:t>
            </a:r>
          </a:p>
          <a:p>
            <a:pPr algn="ctr"/>
            <a:r>
              <a:rPr lang="it-IT" sz="2400" i="1" dirty="0">
                <a:effectLst/>
                <a:latin typeface="Helvetica" pitchFamily="2" charset="0"/>
              </a:rPr>
              <a:t>da parte del Dipartimento della</a:t>
            </a:r>
            <a:r>
              <a:rPr lang="it-IT" sz="2400" dirty="0">
                <a:latin typeface="Helvetica" pitchFamily="2" charset="0"/>
              </a:rPr>
              <a:t> </a:t>
            </a:r>
            <a:r>
              <a:rPr lang="it-IT" sz="2400" i="1" dirty="0">
                <a:effectLst/>
                <a:latin typeface="Helvetica" pitchFamily="2" charset="0"/>
              </a:rPr>
              <a:t>funzione pubblica della Presidenza del Consiglio dei Ministri "2.2: Task force digitalizzazione,</a:t>
            </a:r>
            <a:r>
              <a:rPr lang="it-IT" sz="2400" dirty="0">
                <a:latin typeface="Helvetica" pitchFamily="2" charset="0"/>
              </a:rPr>
              <a:t> </a:t>
            </a:r>
            <a:r>
              <a:rPr lang="it-IT" sz="2400" i="1" dirty="0">
                <a:effectLst/>
                <a:latin typeface="Helvetica" pitchFamily="2" charset="0"/>
              </a:rPr>
              <a:t>monitoraggio, performance".</a:t>
            </a:r>
            <a:endParaRPr lang="it-IT" sz="2400" dirty="0">
              <a:effectLst/>
              <a:latin typeface="Helvetica" pitchFamily="2" charset="0"/>
            </a:endParaRPr>
          </a:p>
          <a:p>
            <a:pPr algn="just"/>
            <a:endParaRPr lang="it-IT" sz="2400" i="1" dirty="0">
              <a:effectLst/>
              <a:latin typeface="Helvetica" pitchFamily="2" charset="0"/>
            </a:endParaRPr>
          </a:p>
          <a:p>
            <a:endParaRPr lang="it-IT" sz="2400" dirty="0">
              <a:effectLst/>
              <a:latin typeface="Helvetica" pitchFamily="2" charset="0"/>
            </a:endParaRPr>
          </a:p>
        </p:txBody>
      </p:sp>
      <p:sp>
        <p:nvSpPr>
          <p:cNvPr id="6" name="Google Shape;495;p12">
            <a:extLst>
              <a:ext uri="{FF2B5EF4-FFF2-40B4-BE49-F238E27FC236}">
                <a16:creationId xmlns:a16="http://schemas.microsoft.com/office/drawing/2014/main" id="{50D0E2D2-5929-F400-35C0-1E5EE5739475}"/>
              </a:ext>
            </a:extLst>
          </p:cNvPr>
          <p:cNvSpPr txBox="1"/>
          <p:nvPr/>
        </p:nvSpPr>
        <p:spPr>
          <a:xfrm>
            <a:off x="161365" y="195168"/>
            <a:ext cx="10333915" cy="92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comuni| </a:t>
            </a:r>
            <a:r>
              <a:rPr lang="it-IT" sz="2800" kern="120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il PNRR e il piano territoriale</a:t>
            </a:r>
            <a:endParaRPr kumimoji="0" lang="it-IT" sz="2800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3937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FA180B7-7829-6B65-FD8F-5B15E0522105}"/>
              </a:ext>
            </a:extLst>
          </p:cNvPr>
          <p:cNvSpPr txBox="1"/>
          <p:nvPr/>
        </p:nvSpPr>
        <p:spPr>
          <a:xfrm>
            <a:off x="824753" y="1640541"/>
            <a:ext cx="10542494" cy="37856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2000" i="1" dirty="0">
                <a:effectLst/>
                <a:latin typeface="Helvetica" pitchFamily="2" charset="0"/>
              </a:rPr>
              <a:t>Nello specifico, il D.P.C.M. 12 novembre 2021 (cfr. 4.2 dell’Allegato “B”), ai fini del monitoraggio dello</a:t>
            </a:r>
            <a:r>
              <a:rPr lang="it-IT" sz="2000" dirty="0">
                <a:latin typeface="Helvetica" pitchFamily="2" charset="0"/>
              </a:rPr>
              <a:t> </a:t>
            </a:r>
            <a:r>
              <a:rPr lang="it-IT" sz="2000" i="1" dirty="0">
                <a:effectLst/>
                <a:latin typeface="Helvetica" pitchFamily="2" charset="0"/>
              </a:rPr>
              <a:t>stato di avanzamento della misura, ha stabilito che la misurazione dei “</a:t>
            </a:r>
            <a:r>
              <a:rPr lang="it-IT" sz="2000" b="1" i="1" dirty="0">
                <a:effectLst/>
                <a:latin typeface="Helvetica" pitchFamily="2" charset="0"/>
              </a:rPr>
              <a:t>Dati su arretrato e tempi relativi</a:t>
            </a:r>
            <a:r>
              <a:rPr lang="it-IT" sz="2000" b="1" dirty="0">
                <a:latin typeface="Helvetica" pitchFamily="2" charset="0"/>
              </a:rPr>
              <a:t> </a:t>
            </a:r>
            <a:r>
              <a:rPr lang="it-IT" sz="2000" b="1" i="1" dirty="0">
                <a:effectLst/>
                <a:latin typeface="Helvetica" pitchFamily="2" charset="0"/>
              </a:rPr>
              <a:t>al II semestre 2021</a:t>
            </a:r>
            <a:r>
              <a:rPr lang="it-IT" sz="2000" i="1" dirty="0">
                <a:effectLst/>
                <a:latin typeface="Helvetica" pitchFamily="2" charset="0"/>
              </a:rPr>
              <a:t>”: giugno 2022 costituisse milestone comune (MC2) di rilevanza nazionale.</a:t>
            </a:r>
          </a:p>
          <a:p>
            <a:pPr algn="ctr"/>
            <a:endParaRPr lang="it-IT" sz="2000" i="1" dirty="0"/>
          </a:p>
          <a:p>
            <a:pPr algn="ctr"/>
            <a:r>
              <a:rPr lang="it-IT" sz="2000" i="1" dirty="0"/>
              <a:t>In attuazione del </a:t>
            </a:r>
            <a:r>
              <a:rPr lang="it-IT" sz="2000" b="1" i="1" dirty="0"/>
              <a:t>PT approvato da Regione Lombardia con D.G.R. 5742 del 21/12/21</a:t>
            </a:r>
            <a:r>
              <a:rPr lang="it-IT" sz="2000" i="1" dirty="0"/>
              <a:t>, successivamente</a:t>
            </a:r>
            <a:r>
              <a:rPr lang="it-IT" sz="2000" dirty="0"/>
              <a:t> </a:t>
            </a:r>
            <a:r>
              <a:rPr lang="it-IT" sz="2000" i="1" dirty="0"/>
              <a:t>modificato, e conformemente alla Circolare del 05/05/2022 “Indicazione operative e chiarimenti in</a:t>
            </a:r>
            <a:r>
              <a:rPr lang="it-IT" sz="2000" dirty="0"/>
              <a:t> </a:t>
            </a:r>
            <a:r>
              <a:rPr lang="it-IT" sz="2000" i="1" dirty="0"/>
              <a:t>merito alle attività di gestione, monitoraggio e rendicontazione”, </a:t>
            </a:r>
          </a:p>
          <a:p>
            <a:pPr algn="ctr"/>
            <a:r>
              <a:rPr lang="it-IT" sz="2000" i="1" dirty="0"/>
              <a:t>le diverse task force di REGIONE LOMBARDIA  hanno definito la baseline sulla scorta dei dati acquisiti attraverso apposita consultazione</a:t>
            </a:r>
            <a:r>
              <a:rPr lang="it-IT" sz="2000" dirty="0"/>
              <a:t> </a:t>
            </a:r>
            <a:r>
              <a:rPr lang="it-IT" sz="2000" i="1" dirty="0"/>
              <a:t>telematica (“survey”) rivolta agli enti locali, </a:t>
            </a:r>
          </a:p>
          <a:p>
            <a:pPr algn="ctr"/>
            <a:r>
              <a:rPr lang="it-IT" sz="2000" i="1" dirty="0"/>
              <a:t>tramite interrogazione delle</a:t>
            </a:r>
            <a:r>
              <a:rPr lang="it-IT" sz="2000" dirty="0"/>
              <a:t> </a:t>
            </a:r>
            <a:r>
              <a:rPr lang="it-IT" sz="2000" i="1" dirty="0"/>
              <a:t>software house che gestiscono i dati degli enti, </a:t>
            </a:r>
            <a:r>
              <a:rPr lang="it-IT" sz="2000" i="1" dirty="0" err="1"/>
              <a:t>nonchè</a:t>
            </a:r>
            <a:r>
              <a:rPr lang="it-IT" sz="2000" i="1" dirty="0"/>
              <a:t> attraverso accesso diretto (anche telefonico)</a:t>
            </a:r>
            <a:r>
              <a:rPr lang="it-IT" sz="2000" dirty="0"/>
              <a:t> </a:t>
            </a:r>
            <a:r>
              <a:rPr lang="it-IT" sz="2000" i="1" dirty="0"/>
              <a:t>degli esperti presso le sedi comunali</a:t>
            </a:r>
            <a:endParaRPr lang="it-IT" sz="2000" dirty="0"/>
          </a:p>
        </p:txBody>
      </p:sp>
      <p:sp>
        <p:nvSpPr>
          <p:cNvPr id="5" name="Google Shape;495;p12">
            <a:extLst>
              <a:ext uri="{FF2B5EF4-FFF2-40B4-BE49-F238E27FC236}">
                <a16:creationId xmlns:a16="http://schemas.microsoft.com/office/drawing/2014/main" id="{C5682098-8254-8157-9316-9D2ED3037953}"/>
              </a:ext>
            </a:extLst>
          </p:cNvPr>
          <p:cNvSpPr txBox="1"/>
          <p:nvPr/>
        </p:nvSpPr>
        <p:spPr>
          <a:xfrm>
            <a:off x="161365" y="195168"/>
            <a:ext cx="10333915" cy="92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comuni| </a:t>
            </a:r>
            <a:r>
              <a:rPr lang="it-IT" sz="2800" kern="120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il piano territoriale</a:t>
            </a:r>
            <a:endParaRPr kumimoji="0" lang="it-IT" sz="2800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3607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FA180B7-7829-6B65-FD8F-5B15E0522105}"/>
              </a:ext>
            </a:extLst>
          </p:cNvPr>
          <p:cNvSpPr txBox="1"/>
          <p:nvPr/>
        </p:nvSpPr>
        <p:spPr>
          <a:xfrm>
            <a:off x="670560" y="316992"/>
            <a:ext cx="10399776" cy="14096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it-IT" sz="1800" i="1" dirty="0">
              <a:latin typeface="Helvetica" pitchFamily="2" charset="0"/>
            </a:endParaRPr>
          </a:p>
          <a:p>
            <a:pPr algn="ctr"/>
            <a:r>
              <a:rPr lang="it-IT" sz="1800" i="1" dirty="0">
                <a:latin typeface="Helvetica" pitchFamily="2" charset="0"/>
              </a:rPr>
              <a:t>COSA E’ PREVISTO? </a:t>
            </a:r>
          </a:p>
          <a:p>
            <a:pPr algn="ctr"/>
            <a:endParaRPr lang="it-IT" sz="1800" i="1" dirty="0">
              <a:latin typeface="Helvetica" pitchFamily="2" charset="0"/>
            </a:endParaRPr>
          </a:p>
          <a:p>
            <a:pPr algn="ctr"/>
            <a:r>
              <a:rPr lang="it-IT" sz="1800" i="1" dirty="0"/>
              <a:t>PT approvato da Regione Lombardia con D.G.R. 5742 del 21/12/21, successivamente</a:t>
            </a:r>
            <a:r>
              <a:rPr lang="it-IT" sz="1800" dirty="0"/>
              <a:t> </a:t>
            </a:r>
            <a:r>
              <a:rPr lang="it-IT" sz="1800" i="1" dirty="0"/>
              <a:t>modificato</a:t>
            </a:r>
          </a:p>
          <a:p>
            <a:pPr algn="ctr"/>
            <a:r>
              <a:rPr lang="it-IT" sz="1800" i="1" dirty="0">
                <a:latin typeface="Helvetica" pitchFamily="2" charset="0"/>
              </a:rPr>
              <a:t> ha individuato 19 procedure complesse così riassunte: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latin typeface="Times New Roman" panose="02020603050405020304" pitchFamily="18" charset="0"/>
              </a:rPr>
              <a:t>VIA/PAUR - </a:t>
            </a:r>
            <a:r>
              <a:rPr lang="it-IT" sz="1800" dirty="0" err="1">
                <a:latin typeface="Times New Roman" panose="02020603050405020304" pitchFamily="18" charset="0"/>
              </a:rPr>
              <a:t>D.Lgs.</a:t>
            </a:r>
            <a:r>
              <a:rPr lang="it-IT" sz="1800" dirty="0">
                <a:latin typeface="Times New Roman" panose="02020603050405020304" pitchFamily="18" charset="0"/>
              </a:rPr>
              <a:t> 152/2006 e </a:t>
            </a:r>
            <a:r>
              <a:rPr lang="it-IT" sz="1800" dirty="0" err="1">
                <a:latin typeface="Times New Roman" panose="02020603050405020304" pitchFamily="18" charset="0"/>
              </a:rPr>
              <a:t>ss.mm.ii</a:t>
            </a:r>
            <a:r>
              <a:rPr lang="it-IT" sz="1800" dirty="0">
                <a:latin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latin typeface="Times New Roman" panose="02020603050405020304" pitchFamily="18" charset="0"/>
              </a:rPr>
              <a:t>Autorizzazione Integrata Ambientale ex </a:t>
            </a:r>
            <a:r>
              <a:rPr lang="it-IT" sz="1800" dirty="0" err="1">
                <a:latin typeface="Times New Roman" panose="02020603050405020304" pitchFamily="18" charset="0"/>
              </a:rPr>
              <a:t>D.lgs</a:t>
            </a:r>
            <a:r>
              <a:rPr lang="it-IT" sz="1800" dirty="0">
                <a:latin typeface="Times New Roman" panose="02020603050405020304" pitchFamily="18" charset="0"/>
              </a:rPr>
              <a:t> 152/2006 Titolo III bis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latin typeface="Times New Roman" panose="02020603050405020304" pitchFamily="18" charset="0"/>
              </a:rPr>
              <a:t>AUA - DPR n. 59 del 13/03/2013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latin typeface="Times New Roman" panose="02020603050405020304" pitchFamily="18" charset="0"/>
              </a:rPr>
              <a:t>FERPAS Provvedimento Autorizzativo Semplificato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latin typeface="Times New Roman" panose="02020603050405020304" pitchFamily="18" charset="0"/>
              </a:rPr>
              <a:t>VAS - </a:t>
            </a:r>
            <a:r>
              <a:rPr lang="it-IT" sz="1800" dirty="0" err="1">
                <a:latin typeface="Times New Roman" panose="02020603050405020304" pitchFamily="18" charset="0"/>
              </a:rPr>
              <a:t>D.Lgs.</a:t>
            </a:r>
            <a:r>
              <a:rPr lang="it-IT" sz="1800" dirty="0">
                <a:latin typeface="Times New Roman" panose="02020603050405020304" pitchFamily="18" charset="0"/>
              </a:rPr>
              <a:t> 152/2006 e </a:t>
            </a:r>
            <a:r>
              <a:rPr lang="it-IT" sz="1800" dirty="0" err="1">
                <a:latin typeface="Times New Roman" panose="02020603050405020304" pitchFamily="18" charset="0"/>
              </a:rPr>
              <a:t>ss.mm.ii</a:t>
            </a:r>
            <a:r>
              <a:rPr lang="it-IT" sz="1800" dirty="0">
                <a:latin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latin typeface="Times New Roman" panose="02020603050405020304" pitchFamily="18" charset="0"/>
              </a:rPr>
              <a:t>Bonifiche siti orfani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dirty="0">
                <a:latin typeface="Times New Roman" panose="02020603050405020304" pitchFamily="18" charset="0"/>
              </a:rPr>
              <a:t>Rifiuti Autorizzazione unica per la realizzazione ed esercizio degli impianti di smaltimento e di recupero (art. 208, d.lgs. 152/2006) e sue varianti sostanziali (comma 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latin typeface="Times New Roman" panose="02020603050405020304" pitchFamily="18" charset="0"/>
              </a:rPr>
              <a:t>Rilascio di concessioni di ricerca d'acque di piccola derivazione d'acqua - R.R. n. 2 del 2006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VIC (Valutazione di incidenza)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Progettazione, affidamento ed esecuzione di lavori (possibile focus su Fondo Complementare)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Controllo e monitoraggio interventi di potenziamento del Servizio Idrico Integrato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Procedimenti di riconoscimento derivanti dalla normativa comunitaria (Reg. CE 852/1069/853/183)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Procedimenti per le medie e grandi strutture di vendita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latin typeface="Times New Roman" panose="02020603050405020304" pitchFamily="18" charset="0"/>
              </a:rPr>
              <a:t>permessi di costruire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latin typeface="Times New Roman" panose="02020603050405020304" pitchFamily="18" charset="0"/>
              </a:rPr>
              <a:t>varianti urbanistiche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Autorizzazione Paesaggistica con Procedura Ordinaria e Semplificata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b="1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b="1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b="1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i="1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i="1" dirty="0">
              <a:latin typeface="Helvetica" pitchFamily="2" charset="0"/>
            </a:endParaRPr>
          </a:p>
          <a:p>
            <a:pPr algn="ctr"/>
            <a:endParaRPr lang="it-IT" sz="1800" i="1" dirty="0">
              <a:latin typeface="Helvetica" pitchFamily="2" charset="0"/>
            </a:endParaRPr>
          </a:p>
          <a:p>
            <a:pPr algn="ctr"/>
            <a:endParaRPr lang="it-IT" sz="1800" i="1" dirty="0">
              <a:latin typeface="Helvetica" pitchFamily="2" charset="0"/>
            </a:endParaRPr>
          </a:p>
          <a:p>
            <a:pPr algn="ctr"/>
            <a:endParaRPr lang="it-IT" sz="1800" i="1" dirty="0">
              <a:latin typeface="Helvetica" pitchFamily="2" charset="0"/>
            </a:endParaRPr>
          </a:p>
          <a:p>
            <a:pPr algn="ctr"/>
            <a:endParaRPr lang="it-IT" sz="1800" i="1" dirty="0">
              <a:latin typeface="Helvetica" pitchFamily="2" charset="0"/>
            </a:endParaRPr>
          </a:p>
          <a:p>
            <a:pPr algn="ctr"/>
            <a:endParaRPr lang="it-IT" sz="1800" i="1" dirty="0">
              <a:latin typeface="Helvetica" pitchFamily="2" charset="0"/>
            </a:endParaRPr>
          </a:p>
          <a:p>
            <a:pPr algn="ctr"/>
            <a:endParaRPr lang="it-IT" sz="1800" i="1" dirty="0">
              <a:latin typeface="Helvetica" pitchFamily="2" charset="0"/>
            </a:endParaRPr>
          </a:p>
          <a:p>
            <a:pPr algn="ctr"/>
            <a:endParaRPr lang="it-IT" sz="1800" i="1" dirty="0">
              <a:latin typeface="Helvetica" pitchFamily="2" charset="0"/>
            </a:endParaRPr>
          </a:p>
          <a:p>
            <a:pPr algn="ctr"/>
            <a:endParaRPr lang="it-IT" sz="1800" i="1" dirty="0">
              <a:latin typeface="Helvetica" pitchFamily="2" charset="0"/>
            </a:endParaRPr>
          </a:p>
          <a:p>
            <a:pPr algn="ctr"/>
            <a:endParaRPr lang="it-IT" sz="1800" i="1" dirty="0">
              <a:latin typeface="Helvetica" pitchFamily="2" charset="0"/>
            </a:endParaRPr>
          </a:p>
          <a:p>
            <a:pPr algn="ctr"/>
            <a:endParaRPr lang="it-IT" sz="1800" dirty="0"/>
          </a:p>
        </p:txBody>
      </p:sp>
      <p:sp>
        <p:nvSpPr>
          <p:cNvPr id="2" name="Google Shape;495;p12">
            <a:extLst>
              <a:ext uri="{FF2B5EF4-FFF2-40B4-BE49-F238E27FC236}">
                <a16:creationId xmlns:a16="http://schemas.microsoft.com/office/drawing/2014/main" id="{211D3ACF-6AF9-6C55-886B-3AA2BF3F282B}"/>
              </a:ext>
            </a:extLst>
          </p:cNvPr>
          <p:cNvSpPr txBox="1"/>
          <p:nvPr/>
        </p:nvSpPr>
        <p:spPr>
          <a:xfrm>
            <a:off x="307669" y="146304"/>
            <a:ext cx="10333915" cy="92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comuni| </a:t>
            </a:r>
            <a:r>
              <a:rPr lang="it-IT" sz="2800" kern="120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il piano territoriale</a:t>
            </a:r>
            <a:endParaRPr kumimoji="0" lang="it-IT" sz="2800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7764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FA180B7-7829-6B65-FD8F-5B15E0522105}"/>
              </a:ext>
            </a:extLst>
          </p:cNvPr>
          <p:cNvSpPr txBox="1"/>
          <p:nvPr/>
        </p:nvSpPr>
        <p:spPr>
          <a:xfrm>
            <a:off x="1048512" y="1511808"/>
            <a:ext cx="10399776" cy="36933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it-IT" sz="1800" dirty="0"/>
          </a:p>
          <a:p>
            <a:pPr algn="ctr"/>
            <a:endParaRPr lang="it-IT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/>
              <a:t>FARE SISTEMA </a:t>
            </a:r>
            <a:r>
              <a:rPr lang="it-IT" sz="1800" dirty="0"/>
              <a:t>tra enti, mettendo a fattor comune alcune problematiche,  per trovare soluzioni condivise e standardizzate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/>
              <a:t>DARE SUPPORTO </a:t>
            </a:r>
            <a:r>
              <a:rPr lang="it-IT" sz="1800" dirty="0"/>
              <a:t>per la risoluzione dell’arretrato e la riduzione dei tempi delle istruttorie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/>
              <a:t>PROPORRE</a:t>
            </a:r>
            <a:r>
              <a:rPr lang="it-IT" sz="1800" dirty="0"/>
              <a:t> innovazione nella p.a. che permetta di reingegnerizzare processi liberando risorse e tempo da investire nella gestione dei progetti PNRR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/>
              <a:t>FACILITARE E SEMPLIFICARE </a:t>
            </a:r>
            <a:r>
              <a:rPr lang="it-IT" sz="1800" dirty="0"/>
              <a:t>le procedure </a:t>
            </a:r>
            <a:r>
              <a:rPr lang="it-IT" sz="1800" dirty="0" err="1"/>
              <a:t>perche</a:t>
            </a:r>
            <a:r>
              <a:rPr lang="it-IT" sz="1800" dirty="0"/>
              <a:t>’ gli enti possano velocemente accedere  ai progetti PNRR</a:t>
            </a:r>
          </a:p>
          <a:p>
            <a:pPr algn="ctr"/>
            <a:endParaRPr lang="it-IT" sz="1800" dirty="0"/>
          </a:p>
        </p:txBody>
      </p:sp>
      <p:sp>
        <p:nvSpPr>
          <p:cNvPr id="2" name="Google Shape;495;p12">
            <a:extLst>
              <a:ext uri="{FF2B5EF4-FFF2-40B4-BE49-F238E27FC236}">
                <a16:creationId xmlns:a16="http://schemas.microsoft.com/office/drawing/2014/main" id="{34C29EBB-EC6D-A9D1-36EE-BA84E7FC813D}"/>
              </a:ext>
            </a:extLst>
          </p:cNvPr>
          <p:cNvSpPr txBox="1"/>
          <p:nvPr/>
        </p:nvSpPr>
        <p:spPr>
          <a:xfrm>
            <a:off x="161365" y="299554"/>
            <a:ext cx="10333915" cy="92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comuni| </a:t>
            </a:r>
            <a:r>
              <a:rPr lang="it-IT" sz="2800" kern="120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Gli obiettivi del supporto</a:t>
            </a:r>
            <a:endParaRPr kumimoji="0" lang="it-IT" sz="2800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6129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9D15A42B-1901-4D2C-A225-B9E996FE455E}"/>
              </a:ext>
            </a:extLst>
          </p:cNvPr>
          <p:cNvSpPr txBox="1"/>
          <p:nvPr/>
        </p:nvSpPr>
        <p:spPr>
          <a:xfrm>
            <a:off x="1408426" y="2746983"/>
            <a:ext cx="10182006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80000"/>
              </a:lnSpc>
              <a:buClr>
                <a:srgbClr val="2F5496"/>
              </a:buClr>
              <a:buSzPts val="3200"/>
              <a:defRPr sz="2800" b="1">
                <a:solidFill>
                  <a:srgbClr val="2F5496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it-IT" dirty="0">
                <a:sym typeface="Calibri"/>
              </a:rPr>
              <a:t>Presentazione delle Task Force</a:t>
            </a:r>
          </a:p>
          <a:p>
            <a:endParaRPr lang="it-IT" dirty="0">
              <a:sym typeface="Calibri"/>
            </a:endParaRPr>
          </a:p>
        </p:txBody>
      </p:sp>
      <p:sp>
        <p:nvSpPr>
          <p:cNvPr id="2" name="Google Shape;495;p12">
            <a:extLst>
              <a:ext uri="{FF2B5EF4-FFF2-40B4-BE49-F238E27FC236}">
                <a16:creationId xmlns:a16="http://schemas.microsoft.com/office/drawing/2014/main" id="{F0C7A644-250F-6C8B-3A4C-F086F562EB06}"/>
              </a:ext>
            </a:extLst>
          </p:cNvPr>
          <p:cNvSpPr txBox="1"/>
          <p:nvPr/>
        </p:nvSpPr>
        <p:spPr>
          <a:xfrm>
            <a:off x="161365" y="195168"/>
            <a:ext cx="10333915" cy="92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comuni| </a:t>
            </a:r>
            <a:endParaRPr kumimoji="0" lang="it-IT" sz="2800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4702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3;p4">
            <a:extLst>
              <a:ext uri="{FF2B5EF4-FFF2-40B4-BE49-F238E27FC236}">
                <a16:creationId xmlns:a16="http://schemas.microsoft.com/office/drawing/2014/main" id="{FA2EA838-640A-46D7-B814-86586FFAB5A9}"/>
              </a:ext>
            </a:extLst>
          </p:cNvPr>
          <p:cNvSpPr txBox="1"/>
          <p:nvPr/>
        </p:nvSpPr>
        <p:spPr>
          <a:xfrm>
            <a:off x="334434" y="274638"/>
            <a:ext cx="979968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libri"/>
              <a:buNone/>
            </a:pPr>
            <a:r>
              <a:rPr lang="it-IT" sz="2800" b="1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Assistenza tecnica </a:t>
            </a:r>
            <a:r>
              <a:rPr lang="it-IT" sz="2800" b="1" i="0" u="none" strike="noStrike" cap="none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| </a:t>
            </a:r>
            <a:r>
              <a:rPr lang="it-IT" sz="2800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Organizzazione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B20123-5C5B-4600-912B-12D44EA5C6FE}"/>
              </a:ext>
            </a:extLst>
          </p:cNvPr>
          <p:cNvSpPr/>
          <p:nvPr/>
        </p:nvSpPr>
        <p:spPr>
          <a:xfrm>
            <a:off x="653144" y="3381604"/>
            <a:ext cx="5192485" cy="502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TF </a:t>
            </a:r>
            <a:r>
              <a:rPr lang="en-GB" b="1" dirty="0" err="1"/>
              <a:t>Rifiuti</a:t>
            </a:r>
            <a:r>
              <a:rPr lang="en-GB" b="1" dirty="0"/>
              <a:t>                                              </a:t>
            </a:r>
            <a:r>
              <a:rPr lang="en-GB" dirty="0"/>
              <a:t> PM </a:t>
            </a:r>
            <a:r>
              <a:rPr lang="en-GB" dirty="0" err="1"/>
              <a:t>Piergiorgio</a:t>
            </a:r>
            <a:r>
              <a:rPr lang="en-GB" dirty="0"/>
              <a:t> </a:t>
            </a:r>
            <a:r>
              <a:rPr lang="en-GB" dirty="0" err="1"/>
              <a:t>Valentini</a:t>
            </a:r>
            <a:endParaRPr lang="it-IT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E47BB8-C77F-4E78-834E-5C3E7C077094}"/>
              </a:ext>
            </a:extLst>
          </p:cNvPr>
          <p:cNvSpPr/>
          <p:nvPr/>
        </p:nvSpPr>
        <p:spPr>
          <a:xfrm>
            <a:off x="653144" y="4026310"/>
            <a:ext cx="5192485" cy="502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TF </a:t>
            </a:r>
            <a:r>
              <a:rPr lang="en-GB" b="1" dirty="0" err="1"/>
              <a:t>Bonifiche</a:t>
            </a:r>
            <a:r>
              <a:rPr lang="en-GB" b="1" dirty="0"/>
              <a:t>                                             </a:t>
            </a:r>
            <a:r>
              <a:rPr lang="en-GB" dirty="0"/>
              <a:t>PM Stefano Di </a:t>
            </a:r>
            <a:r>
              <a:rPr lang="en-GB" dirty="0" err="1"/>
              <a:t>Nauta</a:t>
            </a:r>
            <a:endParaRPr lang="it-IT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E13DA9-8280-4440-8DB9-AB7C1E363227}"/>
              </a:ext>
            </a:extLst>
          </p:cNvPr>
          <p:cNvSpPr/>
          <p:nvPr/>
        </p:nvSpPr>
        <p:spPr>
          <a:xfrm>
            <a:off x="653144" y="5315722"/>
            <a:ext cx="5192485" cy="502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TF </a:t>
            </a:r>
            <a:r>
              <a:rPr lang="en-GB" b="1" dirty="0" err="1"/>
              <a:t>Edilizia</a:t>
            </a:r>
            <a:r>
              <a:rPr lang="en-GB" b="1" dirty="0"/>
              <a:t> e </a:t>
            </a:r>
            <a:r>
              <a:rPr lang="en-GB" b="1" dirty="0" err="1"/>
              <a:t>Urbanistica</a:t>
            </a:r>
            <a:r>
              <a:rPr lang="en-GB" b="1" dirty="0"/>
              <a:t>                            </a:t>
            </a:r>
            <a:r>
              <a:rPr lang="en-GB" dirty="0"/>
              <a:t> PM Anna Gagliardi</a:t>
            </a:r>
            <a:endParaRPr lang="it-IT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065D58-5813-4C41-97CF-2A48EF253037}"/>
              </a:ext>
            </a:extLst>
          </p:cNvPr>
          <p:cNvSpPr/>
          <p:nvPr/>
        </p:nvSpPr>
        <p:spPr>
          <a:xfrm>
            <a:off x="653144" y="4671016"/>
            <a:ext cx="5192485" cy="502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TF </a:t>
            </a:r>
            <a:r>
              <a:rPr lang="en-GB" b="1" dirty="0" err="1"/>
              <a:t>Appalti</a:t>
            </a:r>
            <a:r>
              <a:rPr lang="en-GB" b="1" dirty="0"/>
              <a:t>                                                          </a:t>
            </a:r>
            <a:r>
              <a:rPr lang="en-GB" dirty="0"/>
              <a:t> PM Lucia Sofia</a:t>
            </a:r>
            <a:endParaRPr lang="it-IT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D70B0-A4EE-4552-84A7-AB104D5A2985}"/>
              </a:ext>
            </a:extLst>
          </p:cNvPr>
          <p:cNvSpPr/>
          <p:nvPr/>
        </p:nvSpPr>
        <p:spPr>
          <a:xfrm>
            <a:off x="653144" y="2736898"/>
            <a:ext cx="5192485" cy="502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TF </a:t>
            </a:r>
            <a:r>
              <a:rPr lang="en-GB" b="1" dirty="0" err="1"/>
              <a:t>Rinnovabili</a:t>
            </a:r>
            <a:r>
              <a:rPr lang="en-GB" b="1" dirty="0"/>
              <a:t>                                                </a:t>
            </a:r>
            <a:r>
              <a:rPr lang="en-GB" dirty="0"/>
              <a:t>PM Marina Como</a:t>
            </a:r>
            <a:endParaRPr lang="it-IT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DC5EBF-C49A-4841-896F-D835973EF261}"/>
              </a:ext>
            </a:extLst>
          </p:cNvPr>
          <p:cNvSpPr/>
          <p:nvPr/>
        </p:nvSpPr>
        <p:spPr>
          <a:xfrm>
            <a:off x="653144" y="2092192"/>
            <a:ext cx="5192485" cy="502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TF </a:t>
            </a:r>
            <a:r>
              <a:rPr lang="en-GB" b="1" dirty="0" err="1"/>
              <a:t>Valutazioni</a:t>
            </a:r>
            <a:r>
              <a:rPr lang="en-GB" b="1" dirty="0"/>
              <a:t> </a:t>
            </a:r>
            <a:r>
              <a:rPr lang="en-GB" b="1" dirty="0" err="1"/>
              <a:t>Ambientali</a:t>
            </a:r>
            <a:r>
              <a:rPr lang="en-GB" b="1" dirty="0"/>
              <a:t>                   </a:t>
            </a:r>
            <a:r>
              <a:rPr lang="en-GB" dirty="0"/>
              <a:t>        PM </a:t>
            </a:r>
            <a:r>
              <a:rPr lang="en-GB" dirty="0" err="1"/>
              <a:t>Urbano</a:t>
            </a:r>
            <a:r>
              <a:rPr lang="en-GB" dirty="0"/>
              <a:t> </a:t>
            </a:r>
            <a:r>
              <a:rPr lang="en-GB" dirty="0" err="1"/>
              <a:t>Barelli</a:t>
            </a:r>
            <a:endParaRPr lang="it-IT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EEEB80-1165-477A-B9FB-AB95690E550F}"/>
              </a:ext>
            </a:extLst>
          </p:cNvPr>
          <p:cNvSpPr/>
          <p:nvPr/>
        </p:nvSpPr>
        <p:spPr>
          <a:xfrm>
            <a:off x="6476999" y="2766012"/>
            <a:ext cx="5192485" cy="502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TF </a:t>
            </a:r>
            <a:r>
              <a:rPr lang="en-GB" b="1" dirty="0" err="1"/>
              <a:t>Rendicontazione</a:t>
            </a:r>
            <a:r>
              <a:rPr lang="en-GB" b="1" dirty="0"/>
              <a:t> &amp; </a:t>
            </a:r>
            <a:r>
              <a:rPr lang="en-GB" b="1" dirty="0" err="1"/>
              <a:t>Monitoraggio</a:t>
            </a:r>
            <a:r>
              <a:rPr lang="en-GB" b="1" dirty="0"/>
              <a:t>     	     </a:t>
            </a:r>
            <a:r>
              <a:rPr lang="en-GB" dirty="0"/>
              <a:t>PM Isa Maggi</a:t>
            </a:r>
            <a:endParaRPr lang="it-IT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A97573-0E72-42B6-AE88-588C7B5C1081}"/>
              </a:ext>
            </a:extLst>
          </p:cNvPr>
          <p:cNvSpPr/>
          <p:nvPr/>
        </p:nvSpPr>
        <p:spPr>
          <a:xfrm>
            <a:off x="6476999" y="2121306"/>
            <a:ext cx="5192485" cy="502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TF </a:t>
            </a:r>
            <a:r>
              <a:rPr lang="en-GB" b="1" dirty="0" err="1"/>
              <a:t>Infrastrutture</a:t>
            </a:r>
            <a:r>
              <a:rPr lang="en-GB" b="1" dirty="0"/>
              <a:t> </a:t>
            </a:r>
            <a:r>
              <a:rPr lang="en-GB" b="1" dirty="0" err="1"/>
              <a:t>Digitali</a:t>
            </a:r>
            <a:r>
              <a:rPr lang="en-GB" b="1" dirty="0"/>
              <a:t>                         </a:t>
            </a:r>
            <a:r>
              <a:rPr lang="en-GB" dirty="0"/>
              <a:t>PM Patrizia </a:t>
            </a:r>
            <a:r>
              <a:rPr lang="en-GB" dirty="0" err="1"/>
              <a:t>Cepollina</a:t>
            </a:r>
            <a:endParaRPr lang="it-IT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FACAA3-D205-4068-846D-FD637CFCE2F4}"/>
              </a:ext>
            </a:extLst>
          </p:cNvPr>
          <p:cNvSpPr/>
          <p:nvPr/>
        </p:nvSpPr>
        <p:spPr>
          <a:xfrm>
            <a:off x="6476998" y="3381603"/>
            <a:ext cx="5192485" cy="8237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dirty="0"/>
              <a:t>PM Antonella </a:t>
            </a:r>
            <a:r>
              <a:rPr lang="en-GB" dirty="0" err="1"/>
              <a:t>Bisogno</a:t>
            </a:r>
            <a:endParaRPr lang="en-GB" dirty="0"/>
          </a:p>
          <a:p>
            <a:pPr algn="r"/>
            <a:r>
              <a:rPr lang="en-GB" dirty="0"/>
              <a:t>	PM Giovanni Contri</a:t>
            </a:r>
          </a:p>
          <a:p>
            <a:pPr algn="r"/>
            <a:r>
              <a:rPr lang="en-GB" dirty="0"/>
              <a:t>		PM Valentina  Donini</a:t>
            </a:r>
            <a:endParaRPr lang="it-IT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CE8714-928E-466D-9E87-C6098EE1D207}"/>
              </a:ext>
            </a:extLst>
          </p:cNvPr>
          <p:cNvSpPr txBox="1"/>
          <p:nvPr/>
        </p:nvSpPr>
        <p:spPr>
          <a:xfrm>
            <a:off x="7092041" y="1621195"/>
            <a:ext cx="396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Task Force </a:t>
            </a:r>
            <a:r>
              <a:rPr lang="en-GB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Trasversali</a:t>
            </a:r>
            <a:endParaRPr lang="it-IT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5DCE40-86C0-4932-B818-156E76DE6ED3}"/>
              </a:ext>
            </a:extLst>
          </p:cNvPr>
          <p:cNvSpPr txBox="1"/>
          <p:nvPr/>
        </p:nvSpPr>
        <p:spPr>
          <a:xfrm>
            <a:off x="1304534" y="1564243"/>
            <a:ext cx="396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Task Force </a:t>
            </a:r>
            <a:r>
              <a:rPr lang="en-GB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Verticali</a:t>
            </a:r>
            <a:r>
              <a:rPr lang="en-GB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it-IT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7290AA-8649-4580-833B-9765603E35AA}"/>
              </a:ext>
            </a:extLst>
          </p:cNvPr>
          <p:cNvSpPr txBox="1"/>
          <p:nvPr/>
        </p:nvSpPr>
        <p:spPr>
          <a:xfrm>
            <a:off x="6455232" y="3474460"/>
            <a:ext cx="2072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TF </a:t>
            </a: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Segreteria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Tecnica</a:t>
            </a:r>
            <a:endParaRPr lang="it-IT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1CEB4E-1686-49E8-8891-C681BA90F167}"/>
              </a:ext>
            </a:extLst>
          </p:cNvPr>
          <p:cNvSpPr txBox="1"/>
          <p:nvPr/>
        </p:nvSpPr>
        <p:spPr>
          <a:xfrm>
            <a:off x="6760032" y="5545307"/>
            <a:ext cx="5214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Riferimenti</a:t>
            </a:r>
            <a:r>
              <a:rPr lang="en-GB" dirty="0"/>
              <a:t>: </a:t>
            </a:r>
            <a:r>
              <a:rPr lang="en-GB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Nome_Cognome</a:t>
            </a:r>
            <a:r>
              <a:rPr lang="en-GB" dirty="0"/>
              <a:t>_ext@regione.lombardia.it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9264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9D15A42B-1901-4D2C-A225-B9E996FE455E}"/>
              </a:ext>
            </a:extLst>
          </p:cNvPr>
          <p:cNvSpPr txBox="1"/>
          <p:nvPr/>
        </p:nvSpPr>
        <p:spPr>
          <a:xfrm>
            <a:off x="1408426" y="2746983"/>
            <a:ext cx="10182006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80000"/>
              </a:lnSpc>
              <a:buClr>
                <a:srgbClr val="2F5496"/>
              </a:buClr>
              <a:buSzPts val="3200"/>
              <a:defRPr sz="2800" b="1">
                <a:solidFill>
                  <a:srgbClr val="2F5496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Supporto agli Enti Territoriali -  Illustrazione delle attività</a:t>
            </a:r>
            <a:endParaRPr lang="it-IT" dirty="0">
              <a:sym typeface="Calibri"/>
            </a:endParaRPr>
          </a:p>
        </p:txBody>
      </p:sp>
      <p:sp>
        <p:nvSpPr>
          <p:cNvPr id="2" name="Google Shape;495;p12">
            <a:extLst>
              <a:ext uri="{FF2B5EF4-FFF2-40B4-BE49-F238E27FC236}">
                <a16:creationId xmlns:a16="http://schemas.microsoft.com/office/drawing/2014/main" id="{D2B633D0-AC8C-3B47-BC48-B0444F16D332}"/>
              </a:ext>
            </a:extLst>
          </p:cNvPr>
          <p:cNvSpPr txBox="1"/>
          <p:nvPr/>
        </p:nvSpPr>
        <p:spPr>
          <a:xfrm>
            <a:off x="161365" y="195168"/>
            <a:ext cx="10333915" cy="92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comuni| </a:t>
            </a:r>
            <a:endParaRPr kumimoji="0" lang="it-IT" sz="2800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40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309078" y="395585"/>
            <a:ext cx="11273322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Supporto</a:t>
            </a:r>
            <a:r>
              <a:rPr spc="5" dirty="0"/>
              <a:t> </a:t>
            </a:r>
            <a:r>
              <a:rPr spc="-5" dirty="0"/>
              <a:t>ai</a:t>
            </a:r>
            <a:r>
              <a:rPr spc="5" dirty="0"/>
              <a:t> </a:t>
            </a:r>
            <a:r>
              <a:rPr spc="-5" dirty="0"/>
              <a:t>comuni</a:t>
            </a:r>
            <a:r>
              <a:rPr dirty="0"/>
              <a:t> </a:t>
            </a:r>
            <a:r>
              <a:rPr spc="-5" dirty="0"/>
              <a:t>|</a:t>
            </a:r>
            <a:r>
              <a:rPr spc="15" dirty="0"/>
              <a:t> </a:t>
            </a:r>
            <a:r>
              <a:rPr lang="it-IT" sz="2800" b="0" spc="-5" dirty="0">
                <a:solidFill>
                  <a:srgbClr val="756F6F"/>
                </a:solidFill>
                <a:latin typeface="Calibri"/>
                <a:cs typeface="Calibri"/>
              </a:rPr>
              <a:t>PNRR – OBIETTIVI PIANO TERRITORIALE RL</a:t>
            </a:r>
            <a:endParaRPr sz="2800" b="0" spc="-10" dirty="0">
              <a:solidFill>
                <a:srgbClr val="756F6F"/>
              </a:solidFill>
              <a:latin typeface="Calibri"/>
              <a:cs typeface="Calibri"/>
            </a:endParaRP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CA67F8A2-448C-8C7D-1490-B465A63AF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9401484"/>
              </p:ext>
            </p:extLst>
          </p:nvPr>
        </p:nvGraphicFramePr>
        <p:xfrm>
          <a:off x="2351188" y="1486966"/>
          <a:ext cx="7707212" cy="417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9530215-C61C-6590-B31D-17A468445A45}"/>
              </a:ext>
            </a:extLst>
          </p:cNvPr>
          <p:cNvSpPr txBox="1"/>
          <p:nvPr/>
        </p:nvSpPr>
        <p:spPr>
          <a:xfrm>
            <a:off x="8314942" y="3572046"/>
            <a:ext cx="31150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78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309078" y="395585"/>
            <a:ext cx="10587522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10" dirty="0"/>
              <a:t>Supporto</a:t>
            </a:r>
            <a:r>
              <a:rPr lang="it-IT" spc="5" dirty="0"/>
              <a:t> </a:t>
            </a:r>
            <a:r>
              <a:rPr lang="it-IT" spc="-5" dirty="0"/>
              <a:t>ai</a:t>
            </a:r>
            <a:r>
              <a:rPr lang="it-IT" spc="5" dirty="0"/>
              <a:t> </a:t>
            </a:r>
            <a:r>
              <a:rPr lang="it-IT" spc="-5" dirty="0"/>
              <a:t>comuni</a:t>
            </a:r>
            <a:r>
              <a:rPr lang="it-IT" dirty="0"/>
              <a:t> </a:t>
            </a:r>
            <a:r>
              <a:rPr lang="it-IT" spc="-5" dirty="0"/>
              <a:t>|</a:t>
            </a:r>
            <a:r>
              <a:rPr lang="it-IT" spc="15" dirty="0"/>
              <a:t> </a:t>
            </a:r>
            <a:r>
              <a:rPr lang="it-IT" b="0" spc="-5" dirty="0">
                <a:solidFill>
                  <a:srgbClr val="756F6F"/>
                </a:solidFill>
              </a:rPr>
              <a:t>RIDUZIONE ARRETRATO</a:t>
            </a:r>
            <a:endParaRPr lang="it-IT" sz="2800" b="0" spc="-10" dirty="0">
              <a:solidFill>
                <a:srgbClr val="756F6F"/>
              </a:solidFill>
              <a:latin typeface="Calibri"/>
              <a:cs typeface="Calibri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9530215-C61C-6590-B31D-17A468445A45}"/>
              </a:ext>
            </a:extLst>
          </p:cNvPr>
          <p:cNvSpPr txBox="1"/>
          <p:nvPr/>
        </p:nvSpPr>
        <p:spPr>
          <a:xfrm rot="16200000">
            <a:off x="2956880" y="2912451"/>
            <a:ext cx="152144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r>
              <a:rPr kumimoji="0" lang="it-IT" sz="2800" b="1" i="0" u="none" strike="noStrike" kern="1200" cap="none" spc="5" normalizeH="0" baseline="0" noProof="0" dirty="0">
                <a:ln>
                  <a:noFill/>
                </a:ln>
                <a:solidFill>
                  <a:srgbClr val="2E539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DIRETTA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9530215-C61C-6590-B31D-17A468445A45}"/>
              </a:ext>
            </a:extLst>
          </p:cNvPr>
          <p:cNvSpPr txBox="1"/>
          <p:nvPr/>
        </p:nvSpPr>
        <p:spPr>
          <a:xfrm rot="16200000">
            <a:off x="9113869" y="2582979"/>
            <a:ext cx="2247791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r>
              <a:rPr kumimoji="0" lang="it-IT" sz="2800" b="1" i="0" u="none" strike="noStrike" kern="1200" cap="none" spc="5" normalizeH="0" baseline="0" noProof="0" dirty="0">
                <a:ln>
                  <a:noFill/>
                </a:ln>
                <a:solidFill>
                  <a:srgbClr val="2E539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INDIRETTA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B69CCF72-A918-19DC-93F5-B6C6175552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0552411"/>
              </p:ext>
            </p:extLst>
          </p:nvPr>
        </p:nvGraphicFramePr>
        <p:xfrm>
          <a:off x="1043763" y="2551837"/>
          <a:ext cx="1844777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C6AD98F1-7D1B-465A-DF3C-323050008E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7864717"/>
              </p:ext>
            </p:extLst>
          </p:nvPr>
        </p:nvGraphicFramePr>
        <p:xfrm>
          <a:off x="3465231" y="986553"/>
          <a:ext cx="7431369" cy="5098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29790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309078" y="395585"/>
            <a:ext cx="10587522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10" dirty="0"/>
              <a:t>Supporto</a:t>
            </a:r>
            <a:r>
              <a:rPr lang="it-IT" spc="5" dirty="0"/>
              <a:t> </a:t>
            </a:r>
            <a:r>
              <a:rPr lang="it-IT" spc="-5" dirty="0"/>
              <a:t>ai</a:t>
            </a:r>
            <a:r>
              <a:rPr lang="it-IT" spc="5" dirty="0"/>
              <a:t> </a:t>
            </a:r>
            <a:r>
              <a:rPr lang="it-IT" spc="-5" dirty="0"/>
              <a:t>comuni</a:t>
            </a:r>
            <a:r>
              <a:rPr lang="it-IT" dirty="0"/>
              <a:t> </a:t>
            </a:r>
            <a:r>
              <a:rPr lang="it-IT" spc="-5" dirty="0"/>
              <a:t>|</a:t>
            </a:r>
            <a:r>
              <a:rPr lang="it-IT" spc="15" dirty="0"/>
              <a:t> </a:t>
            </a:r>
            <a:r>
              <a:rPr lang="it-IT" b="0" spc="-5" dirty="0">
                <a:solidFill>
                  <a:srgbClr val="756F6F"/>
                </a:solidFill>
              </a:rPr>
              <a:t>T</a:t>
            </a:r>
            <a:r>
              <a:rPr lang="it-IT" sz="2800" b="0" spc="-5" dirty="0">
                <a:solidFill>
                  <a:srgbClr val="756F6F"/>
                </a:solidFill>
                <a:latin typeface="Calibri"/>
                <a:cs typeface="Calibri"/>
              </a:rPr>
              <a:t>ipi di interventi indiretti sull’arretrato</a:t>
            </a:r>
            <a:endParaRPr lang="it-IT" sz="2800" b="0" spc="-10" dirty="0">
              <a:solidFill>
                <a:srgbClr val="756F6F"/>
              </a:solidFill>
              <a:latin typeface="Calibri"/>
              <a:cs typeface="Calibri"/>
            </a:endParaRP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5CA2B588-21F6-1B2A-F8DF-8EBAD47A24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9307726"/>
              </p:ext>
            </p:extLst>
          </p:nvPr>
        </p:nvGraphicFramePr>
        <p:xfrm>
          <a:off x="321368" y="866976"/>
          <a:ext cx="11486584" cy="4543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9451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3ADC03CD-CF4A-4500-B78A-6BEEEC4C4919}"/>
              </a:ext>
            </a:extLst>
          </p:cNvPr>
          <p:cNvSpPr txBox="1"/>
          <p:nvPr/>
        </p:nvSpPr>
        <p:spPr>
          <a:xfrm>
            <a:off x="500799" y="413959"/>
            <a:ext cx="1136074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comuni| 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Procedimenti interessati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922180-E620-43D5-A77E-5A35AA61DDB1}"/>
              </a:ext>
            </a:extLst>
          </p:cNvPr>
          <p:cNvGrpSpPr/>
          <p:nvPr/>
        </p:nvGrpSpPr>
        <p:grpSpPr>
          <a:xfrm>
            <a:off x="609600" y="1685506"/>
            <a:ext cx="11582400" cy="3486987"/>
            <a:chOff x="722266" y="1824654"/>
            <a:chExt cx="11582400" cy="3486987"/>
          </a:xfrm>
        </p:grpSpPr>
        <p:sp>
          <p:nvSpPr>
            <p:cNvPr id="15" name="Google Shape;527;p12">
              <a:extLst>
                <a:ext uri="{FF2B5EF4-FFF2-40B4-BE49-F238E27FC236}">
                  <a16:creationId xmlns:a16="http://schemas.microsoft.com/office/drawing/2014/main" id="{C7F5B587-1EBF-4217-862B-700FA264D312}"/>
                </a:ext>
              </a:extLst>
            </p:cNvPr>
            <p:cNvSpPr/>
            <p:nvPr/>
          </p:nvSpPr>
          <p:spPr>
            <a:xfrm>
              <a:off x="908706" y="4647845"/>
              <a:ext cx="2078779" cy="548640"/>
            </a:xfrm>
            <a:prstGeom prst="rect">
              <a:avLst/>
            </a:prstGeom>
            <a:solidFill>
              <a:srgbClr val="2F5496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Calibri"/>
                </a:rPr>
                <a:t>Ottimizzazione processi</a:t>
              </a:r>
            </a:p>
          </p:txBody>
        </p:sp>
        <p:sp>
          <p:nvSpPr>
            <p:cNvPr id="17" name="Google Shape;527;p12">
              <a:extLst>
                <a:ext uri="{FF2B5EF4-FFF2-40B4-BE49-F238E27FC236}">
                  <a16:creationId xmlns:a16="http://schemas.microsoft.com/office/drawing/2014/main" id="{2D077E66-9BCC-4632-98F8-5ACAFB04A0F7}"/>
                </a:ext>
              </a:extLst>
            </p:cNvPr>
            <p:cNvSpPr/>
            <p:nvPr/>
          </p:nvSpPr>
          <p:spPr>
            <a:xfrm>
              <a:off x="908705" y="2793143"/>
              <a:ext cx="2078779" cy="54864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Arretrato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C148679-8CF8-452E-B936-E2C43E6B7F8B}"/>
                </a:ext>
              </a:extLst>
            </p:cNvPr>
            <p:cNvSpPr txBox="1"/>
            <p:nvPr/>
          </p:nvSpPr>
          <p:spPr>
            <a:xfrm>
              <a:off x="1207631" y="2142982"/>
              <a:ext cx="14809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ATTIVITA’</a:t>
              </a:r>
              <a:endPara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E7E122F-0EFE-47D3-B76A-5D32E2EC2CAF}"/>
                </a:ext>
              </a:extLst>
            </p:cNvPr>
            <p:cNvSpPr/>
            <p:nvPr/>
          </p:nvSpPr>
          <p:spPr>
            <a:xfrm>
              <a:off x="722266" y="1824654"/>
              <a:ext cx="2451660" cy="3486987"/>
            </a:xfrm>
            <a:prstGeom prst="rect">
              <a:avLst/>
            </a:prstGeom>
            <a:noFill/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Right Brace 20">
              <a:extLst>
                <a:ext uri="{FF2B5EF4-FFF2-40B4-BE49-F238E27FC236}">
                  <a16:creationId xmlns:a16="http://schemas.microsoft.com/office/drawing/2014/main" id="{4D7665CB-F6BB-435A-862B-61140A337BDD}"/>
                </a:ext>
              </a:extLst>
            </p:cNvPr>
            <p:cNvSpPr/>
            <p:nvPr/>
          </p:nvSpPr>
          <p:spPr>
            <a:xfrm>
              <a:off x="9998274" y="2879366"/>
              <a:ext cx="183532" cy="2029547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018EA48-A727-4F7C-A5FA-10572CF3984D}"/>
                </a:ext>
              </a:extLst>
            </p:cNvPr>
            <p:cNvSpPr/>
            <p:nvPr/>
          </p:nvSpPr>
          <p:spPr>
            <a:xfrm>
              <a:off x="10090040" y="3093882"/>
              <a:ext cx="2214626" cy="16662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7325" marR="0" lvl="0" indent="-18732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TF Rendicontazione e Monitoraggio</a:t>
              </a:r>
            </a:p>
            <a:p>
              <a:pPr marL="187325" marR="0" lvl="0" indent="-18732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187325" marR="0" lvl="0" indent="-18732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TF Infrastrutture digitali</a:t>
              </a:r>
            </a:p>
            <a:p>
              <a:pPr marL="187325" marR="0" lvl="0" indent="-18732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3" name="Google Shape;527;p12">
            <a:extLst>
              <a:ext uri="{FF2B5EF4-FFF2-40B4-BE49-F238E27FC236}">
                <a16:creationId xmlns:a16="http://schemas.microsoft.com/office/drawing/2014/main" id="{2A2F1934-4FF1-379D-81E4-159DC87DFFF5}"/>
              </a:ext>
            </a:extLst>
          </p:cNvPr>
          <p:cNvSpPr/>
          <p:nvPr/>
        </p:nvSpPr>
        <p:spPr>
          <a:xfrm>
            <a:off x="796039" y="3566236"/>
            <a:ext cx="2078779" cy="548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Supporto agli enti</a:t>
            </a:r>
          </a:p>
        </p:txBody>
      </p:sp>
      <p:graphicFrame>
        <p:nvGraphicFramePr>
          <p:cNvPr id="10" name="Oggetto 9">
            <a:extLst>
              <a:ext uri="{FF2B5EF4-FFF2-40B4-BE49-F238E27FC236}">
                <a16:creationId xmlns:a16="http://schemas.microsoft.com/office/drawing/2014/main" id="{A3310232-E676-63AB-C000-2FC9AC00C0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737544"/>
              </p:ext>
            </p:extLst>
          </p:nvPr>
        </p:nvGraphicFramePr>
        <p:xfrm>
          <a:off x="3282951" y="2444750"/>
          <a:ext cx="6694424" cy="239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2" imgW="5499100" imgH="1943100" progId="Excel.Sheet.12">
                  <p:embed/>
                </p:oleObj>
              </mc:Choice>
              <mc:Fallback>
                <p:oleObj name="Foglio di lavoro" r:id="rId2" imgW="5499100" imgH="1943100" progId="Excel.Sheet.12">
                  <p:embed/>
                  <p:pic>
                    <p:nvPicPr>
                      <p:cNvPr id="10" name="Oggetto 9">
                        <a:extLst>
                          <a:ext uri="{FF2B5EF4-FFF2-40B4-BE49-F238E27FC236}">
                            <a16:creationId xmlns:a16="http://schemas.microsoft.com/office/drawing/2014/main" id="{A3310232-E676-63AB-C000-2FC9AC00C0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82951" y="2444750"/>
                        <a:ext cx="6694424" cy="2390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648F080-42F6-AF4C-BD65-A72B85066ED7}"/>
              </a:ext>
            </a:extLst>
          </p:cNvPr>
          <p:cNvSpPr txBox="1"/>
          <p:nvPr/>
        </p:nvSpPr>
        <p:spPr>
          <a:xfrm>
            <a:off x="5562601" y="1828800"/>
            <a:ext cx="3428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Task Force responsabili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D2B453-7F14-BF48-AE69-8A3F4C5E0D9F}"/>
              </a:ext>
            </a:extLst>
          </p:cNvPr>
          <p:cNvSpPr txBox="1"/>
          <p:nvPr/>
        </p:nvSpPr>
        <p:spPr>
          <a:xfrm>
            <a:off x="10048874" y="1828800"/>
            <a:ext cx="206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Task Force per supporto </a:t>
            </a:r>
            <a:r>
              <a:rPr lang="it-IT" b="1" dirty="0">
                <a:ea typeface="+mn-ea"/>
              </a:rPr>
              <a:t>trasversale</a:t>
            </a:r>
            <a:endParaRPr kumimoji="0" lang="it-IT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2E3130-C240-0B4D-BE45-E8E58059A115}"/>
              </a:ext>
            </a:extLst>
          </p:cNvPr>
          <p:cNvSpPr txBox="1"/>
          <p:nvPr/>
        </p:nvSpPr>
        <p:spPr>
          <a:xfrm>
            <a:off x="3282950" y="1828800"/>
            <a:ext cx="2279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Procedure Complesse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in ambito</a:t>
            </a:r>
          </a:p>
        </p:txBody>
      </p:sp>
    </p:spTree>
    <p:extLst>
      <p:ext uri="{BB962C8B-B14F-4D97-AF65-F5344CB8AC3E}">
        <p14:creationId xmlns:p14="http://schemas.microsoft.com/office/powerpoint/2010/main" val="1983305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F93F9513-E1F4-4404-9A9B-E68AFA2F155B}"/>
              </a:ext>
            </a:extLst>
          </p:cNvPr>
          <p:cNvSpPr txBox="1"/>
          <p:nvPr/>
        </p:nvSpPr>
        <p:spPr>
          <a:xfrm>
            <a:off x="161365" y="195168"/>
            <a:ext cx="10333915" cy="92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kumimoji="0" lang="it-IT" sz="2800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Fase Pilota</a:t>
            </a:r>
            <a:endParaRPr kumimoji="0" lang="it-IT" sz="2800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C8241-0A30-114F-8633-B52D9A412D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62"/>
          <a:stretch/>
        </p:blipFill>
        <p:spPr>
          <a:xfrm>
            <a:off x="1251809" y="1128233"/>
            <a:ext cx="5632929" cy="5613990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583F6454-A9B4-D447-B6B5-9968ADBB9871}"/>
              </a:ext>
            </a:extLst>
          </p:cNvPr>
          <p:cNvSpPr/>
          <p:nvPr/>
        </p:nvSpPr>
        <p:spPr>
          <a:xfrm>
            <a:off x="7697978" y="1075068"/>
            <a:ext cx="1520456" cy="723014"/>
          </a:xfrm>
          <a:prstGeom prst="wedgeRectCallout">
            <a:avLst>
              <a:gd name="adj1" fmla="val -180274"/>
              <a:gd name="adj2" fmla="val 1772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Num Comuni per ogni Provincia</a:t>
            </a:r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BAE8D301-BB04-BB41-9381-6D8289EC6B64}"/>
              </a:ext>
            </a:extLst>
          </p:cNvPr>
          <p:cNvSpPr/>
          <p:nvPr/>
        </p:nvSpPr>
        <p:spPr>
          <a:xfrm>
            <a:off x="8123727" y="1997500"/>
            <a:ext cx="1520456" cy="723014"/>
          </a:xfrm>
          <a:prstGeom prst="wedgeRectCallout">
            <a:avLst>
              <a:gd name="adj1" fmla="val -231323"/>
              <a:gd name="adj2" fmla="val 977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Num Comuni aderenti ai SEAV</a:t>
            </a:r>
          </a:p>
        </p:txBody>
      </p:sp>
      <p:sp>
        <p:nvSpPr>
          <p:cNvPr id="9" name="Rectangular Callout 8">
            <a:extLst>
              <a:ext uri="{FF2B5EF4-FFF2-40B4-BE49-F238E27FC236}">
                <a16:creationId xmlns:a16="http://schemas.microsoft.com/office/drawing/2014/main" id="{F7F545CB-FCA2-BB41-8A84-400D7552794A}"/>
              </a:ext>
            </a:extLst>
          </p:cNvPr>
          <p:cNvSpPr/>
          <p:nvPr/>
        </p:nvSpPr>
        <p:spPr>
          <a:xfrm>
            <a:off x="8595104" y="2939852"/>
            <a:ext cx="1520456" cy="723014"/>
          </a:xfrm>
          <a:prstGeom prst="wedgeRectCallout">
            <a:avLst>
              <a:gd name="adj1" fmla="val -282372"/>
              <a:gd name="adj2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Num Comuni rispondenti alla Survey del SEAV</a:t>
            </a:r>
          </a:p>
        </p:txBody>
      </p:sp>
      <p:sp>
        <p:nvSpPr>
          <p:cNvPr id="10" name="Rectangular Callout 9">
            <a:extLst>
              <a:ext uri="{FF2B5EF4-FFF2-40B4-BE49-F238E27FC236}">
                <a16:creationId xmlns:a16="http://schemas.microsoft.com/office/drawing/2014/main" id="{56B1B122-294D-EE41-A684-AD1E5948F8CB}"/>
              </a:ext>
            </a:extLst>
          </p:cNvPr>
          <p:cNvSpPr/>
          <p:nvPr/>
        </p:nvSpPr>
        <p:spPr>
          <a:xfrm>
            <a:off x="8883955" y="3882204"/>
            <a:ext cx="1520456" cy="723014"/>
          </a:xfrm>
          <a:prstGeom prst="wedgeRectCallout">
            <a:avLst>
              <a:gd name="adj1" fmla="val -322232"/>
              <a:gd name="adj2" fmla="val -83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Num Comuni del Pilota</a:t>
            </a:r>
          </a:p>
        </p:txBody>
      </p:sp>
    </p:spTree>
    <p:extLst>
      <p:ext uri="{BB962C8B-B14F-4D97-AF65-F5344CB8AC3E}">
        <p14:creationId xmlns:p14="http://schemas.microsoft.com/office/powerpoint/2010/main" val="1454397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F93F9513-E1F4-4404-9A9B-E68AFA2F155B}"/>
              </a:ext>
            </a:extLst>
          </p:cNvPr>
          <p:cNvSpPr txBox="1"/>
          <p:nvPr/>
        </p:nvSpPr>
        <p:spPr>
          <a:xfrm>
            <a:off x="161365" y="195168"/>
            <a:ext cx="10333915" cy="92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comuni| </a:t>
            </a:r>
            <a:r>
              <a:rPr kumimoji="0" lang="it-IT" sz="2800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Fase Pilota</a:t>
            </a:r>
            <a:endParaRPr kumimoji="0" lang="it-IT" sz="2800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5" name="Google Shape;527;p12">
            <a:extLst>
              <a:ext uri="{FF2B5EF4-FFF2-40B4-BE49-F238E27FC236}">
                <a16:creationId xmlns:a16="http://schemas.microsoft.com/office/drawing/2014/main" id="{C8DBCD68-7903-40BB-BDB0-C96DC20208D4}"/>
              </a:ext>
            </a:extLst>
          </p:cNvPr>
          <p:cNvSpPr/>
          <p:nvPr/>
        </p:nvSpPr>
        <p:spPr>
          <a:xfrm>
            <a:off x="676482" y="2777950"/>
            <a:ext cx="3566160" cy="28160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MODALITA’ DI SELEZIONE COMUNI PILOTA</a:t>
            </a:r>
          </a:p>
        </p:txBody>
      </p:sp>
      <p:sp>
        <p:nvSpPr>
          <p:cNvPr id="6" name="Google Shape;527;p12">
            <a:extLst>
              <a:ext uri="{FF2B5EF4-FFF2-40B4-BE49-F238E27FC236}">
                <a16:creationId xmlns:a16="http://schemas.microsoft.com/office/drawing/2014/main" id="{FB7653F5-952F-40CD-97CD-68FCFD9A8F20}"/>
              </a:ext>
            </a:extLst>
          </p:cNvPr>
          <p:cNvSpPr/>
          <p:nvPr/>
        </p:nvSpPr>
        <p:spPr>
          <a:xfrm>
            <a:off x="676482" y="1685973"/>
            <a:ext cx="3566160" cy="9224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OBIETTIVO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F1CFE7-DEEC-46FD-BD41-7F325AD374AF}"/>
              </a:ext>
            </a:extLst>
          </p:cNvPr>
          <p:cNvSpPr txBox="1"/>
          <p:nvPr/>
        </p:nvSpPr>
        <p:spPr>
          <a:xfrm>
            <a:off x="4394251" y="1685974"/>
            <a:ext cx="5538641" cy="92243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600" b="1">
                <a:solidFill>
                  <a:srgbClr val="4472C4"/>
                </a:solidFill>
                <a:latin typeface="Calibri"/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 circa 2 mesi  si </a:t>
            </a:r>
            <a:r>
              <a:rPr lang="it-IT" kern="1200" dirty="0">
                <a:ea typeface="+mn-ea"/>
              </a:rPr>
              <a:t>testerà il sistema di supporto con l’obiettivo di ampliare a tutti i comuni lombardi 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9844EAD1-F77F-46A1-A41F-913170A2B160}"/>
              </a:ext>
            </a:extLst>
          </p:cNvPr>
          <p:cNvSpPr txBox="1"/>
          <p:nvPr/>
        </p:nvSpPr>
        <p:spPr>
          <a:xfrm>
            <a:off x="4394250" y="2777951"/>
            <a:ext cx="5538641" cy="157459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600" b="1">
                <a:solidFill>
                  <a:srgbClr val="4472C4"/>
                </a:solidFill>
                <a:latin typeface="Calibri"/>
                <a:cs typeface="Calibri"/>
              </a:defRPr>
            </a:lvl1pPr>
          </a:lstStyle>
          <a:p>
            <a:pPr lvl="0">
              <a:buClrTx/>
              <a:defRPr/>
            </a:pPr>
            <a:r>
              <a:rPr lang="it-IT" kern="1200" dirty="0">
                <a:ea typeface="+mn-ea"/>
              </a:rPr>
              <a:t>Scelti 160 comuni tra i comuni che hanno compilato la survey per primi e facenti  parte di SEAV  con aggiunta d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 alcuni comuni con arretrato noto VAS/FERPAS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0296B9FD-1D5E-4110-A73D-0B40D90DCA81}"/>
              </a:ext>
            </a:extLst>
          </p:cNvPr>
          <p:cNvSpPr txBox="1"/>
          <p:nvPr/>
        </p:nvSpPr>
        <p:spPr>
          <a:xfrm>
            <a:off x="4391269" y="4538017"/>
            <a:ext cx="5538641" cy="104308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600" b="1">
                <a:solidFill>
                  <a:srgbClr val="4472C4"/>
                </a:solidFill>
                <a:latin typeface="Calibri"/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Successivamente </a:t>
            </a:r>
            <a:r>
              <a:rPr lang="it-IT" kern="1200" dirty="0">
                <a:ea typeface="+mn-ea"/>
              </a:rPr>
              <a:t>si allargherà il numero da supportare  a circa 500 enti per una seconda fase. 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3645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300634" y="83566"/>
            <a:ext cx="966660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Supporto</a:t>
            </a:r>
            <a:r>
              <a:rPr spc="15" dirty="0"/>
              <a:t> </a:t>
            </a:r>
            <a:r>
              <a:rPr spc="-5" dirty="0"/>
              <a:t>ai</a:t>
            </a:r>
            <a:r>
              <a:rPr spc="15" dirty="0"/>
              <a:t> </a:t>
            </a:r>
            <a:r>
              <a:rPr spc="-5" dirty="0" err="1"/>
              <a:t>comuni</a:t>
            </a:r>
            <a:r>
              <a:rPr lang="de-CH" spc="-5" dirty="0"/>
              <a:t> </a:t>
            </a:r>
            <a:r>
              <a:rPr spc="-5" dirty="0"/>
              <a:t>|</a:t>
            </a:r>
            <a:r>
              <a:rPr spc="25" dirty="0"/>
              <a:t> </a:t>
            </a:r>
            <a:r>
              <a:rPr b="0" spc="-10" dirty="0">
                <a:solidFill>
                  <a:srgbClr val="756F6F"/>
                </a:solidFill>
                <a:latin typeface="Calibri"/>
                <a:cs typeface="Calibri"/>
              </a:rPr>
              <a:t>S</a:t>
            </a:r>
            <a:r>
              <a:rPr lang="de-CH" b="0" spc="-10" dirty="0" err="1">
                <a:solidFill>
                  <a:srgbClr val="756F6F"/>
                </a:solidFill>
                <a:latin typeface="Calibri"/>
                <a:cs typeface="Calibri"/>
              </a:rPr>
              <a:t>volgimento</a:t>
            </a:r>
            <a:r>
              <a:rPr lang="de-CH" b="0" spc="-10" dirty="0">
                <a:solidFill>
                  <a:srgbClr val="756F6F"/>
                </a:solidFill>
                <a:latin typeface="Calibri"/>
                <a:cs typeface="Calibri"/>
              </a:rPr>
              <a:t> </a:t>
            </a:r>
            <a:r>
              <a:rPr lang="de-CH" b="0" spc="-10" dirty="0" err="1">
                <a:solidFill>
                  <a:srgbClr val="756F6F"/>
                </a:solidFill>
                <a:latin typeface="Calibri"/>
                <a:cs typeface="Calibri"/>
              </a:rPr>
              <a:t>dell’attività</a:t>
            </a:r>
            <a:r>
              <a:rPr lang="de-CH" b="0" spc="-10" dirty="0">
                <a:solidFill>
                  <a:srgbClr val="756F6F"/>
                </a:solidFill>
                <a:latin typeface="Calibri"/>
                <a:cs typeface="Calibri"/>
              </a:rPr>
              <a:t> di </a:t>
            </a:r>
            <a:r>
              <a:rPr lang="de-CH" b="0" spc="-10" dirty="0" err="1">
                <a:solidFill>
                  <a:srgbClr val="756F6F"/>
                </a:solidFill>
                <a:latin typeface="Calibri"/>
                <a:cs typeface="Calibri"/>
              </a:rPr>
              <a:t>supporto</a:t>
            </a:r>
            <a:endParaRPr b="0" spc="-10" dirty="0">
              <a:solidFill>
                <a:srgbClr val="756F6F"/>
              </a:solidFill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71191" y="1021207"/>
            <a:ext cx="408074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Tipologie</a:t>
            </a:r>
            <a:r>
              <a:rPr kumimoji="0" sz="2000" b="1" i="0" u="none" strike="noStrike" kern="1200" cap="none" spc="-4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lang="de-CH" sz="2000" b="1" kern="1200" spc="-4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di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attività</a:t>
            </a:r>
            <a:r>
              <a:rPr kumimoji="0" sz="2000" b="1" i="0" u="none" strike="noStrike" kern="1200" cap="none" spc="-3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</a:t>
            </a:r>
            <a:r>
              <a:rPr kumimoji="0" sz="2000" b="1" i="0" u="none" strike="noStrike" kern="1200" cap="none" spc="-2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supporto</a:t>
            </a:r>
            <a:r>
              <a:rPr kumimoji="0" sz="2000" b="1" i="0" u="none" strike="noStrike" kern="1200" cap="none" spc="-4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(*)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67027" y="815339"/>
            <a:ext cx="0" cy="5226685"/>
          </a:xfrm>
          <a:custGeom>
            <a:avLst/>
            <a:gdLst/>
            <a:ahLst/>
            <a:cxnLst/>
            <a:rect l="l" t="t" r="r" b="b"/>
            <a:pathLst>
              <a:path h="5226685">
                <a:moveTo>
                  <a:pt x="0" y="0"/>
                </a:moveTo>
                <a:lnTo>
                  <a:pt x="0" y="5226177"/>
                </a:lnTo>
              </a:path>
            </a:pathLst>
          </a:custGeom>
          <a:ln w="12700">
            <a:solidFill>
              <a:srgbClr val="3E6D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31748" y="1635556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39">
                <a:moveTo>
                  <a:pt x="198805" y="178219"/>
                </a:moveTo>
                <a:lnTo>
                  <a:pt x="68554" y="178219"/>
                </a:lnTo>
                <a:lnTo>
                  <a:pt x="68554" y="191922"/>
                </a:lnTo>
                <a:lnTo>
                  <a:pt x="198805" y="191922"/>
                </a:lnTo>
                <a:lnTo>
                  <a:pt x="198805" y="178219"/>
                </a:lnTo>
                <a:close/>
              </a:path>
              <a:path w="411480" h="548639">
                <a:moveTo>
                  <a:pt x="342760" y="452437"/>
                </a:moveTo>
                <a:lnTo>
                  <a:pt x="68554" y="452437"/>
                </a:lnTo>
                <a:lnTo>
                  <a:pt x="68554" y="466153"/>
                </a:lnTo>
                <a:lnTo>
                  <a:pt x="342760" y="466153"/>
                </a:lnTo>
                <a:lnTo>
                  <a:pt x="342760" y="452437"/>
                </a:lnTo>
                <a:close/>
              </a:path>
              <a:path w="411480" h="548639">
                <a:moveTo>
                  <a:pt x="342760" y="397598"/>
                </a:moveTo>
                <a:lnTo>
                  <a:pt x="68554" y="397598"/>
                </a:lnTo>
                <a:lnTo>
                  <a:pt x="68554" y="411302"/>
                </a:lnTo>
                <a:lnTo>
                  <a:pt x="342760" y="411302"/>
                </a:lnTo>
                <a:lnTo>
                  <a:pt x="342760" y="397598"/>
                </a:lnTo>
                <a:close/>
              </a:path>
              <a:path w="411480" h="548639">
                <a:moveTo>
                  <a:pt x="342760" y="342747"/>
                </a:moveTo>
                <a:lnTo>
                  <a:pt x="68554" y="342747"/>
                </a:lnTo>
                <a:lnTo>
                  <a:pt x="68554" y="356463"/>
                </a:lnTo>
                <a:lnTo>
                  <a:pt x="342760" y="356463"/>
                </a:lnTo>
                <a:lnTo>
                  <a:pt x="342760" y="342747"/>
                </a:lnTo>
                <a:close/>
              </a:path>
              <a:path w="411480" h="548639">
                <a:moveTo>
                  <a:pt x="342760" y="287909"/>
                </a:moveTo>
                <a:lnTo>
                  <a:pt x="68554" y="287909"/>
                </a:lnTo>
                <a:lnTo>
                  <a:pt x="68554" y="301612"/>
                </a:lnTo>
                <a:lnTo>
                  <a:pt x="342760" y="301612"/>
                </a:lnTo>
                <a:lnTo>
                  <a:pt x="342760" y="287909"/>
                </a:lnTo>
                <a:close/>
              </a:path>
              <a:path w="411480" h="548639">
                <a:moveTo>
                  <a:pt x="342760" y="233057"/>
                </a:moveTo>
                <a:lnTo>
                  <a:pt x="68554" y="233057"/>
                </a:lnTo>
                <a:lnTo>
                  <a:pt x="68554" y="246773"/>
                </a:lnTo>
                <a:lnTo>
                  <a:pt x="342760" y="246773"/>
                </a:lnTo>
                <a:lnTo>
                  <a:pt x="342760" y="233057"/>
                </a:lnTo>
                <a:close/>
              </a:path>
              <a:path w="411480" h="548639">
                <a:moveTo>
                  <a:pt x="411314" y="147955"/>
                </a:moveTo>
                <a:lnTo>
                  <a:pt x="407301" y="143941"/>
                </a:lnTo>
                <a:lnTo>
                  <a:pt x="397611" y="134251"/>
                </a:lnTo>
                <a:lnTo>
                  <a:pt x="397611" y="157645"/>
                </a:lnTo>
                <a:lnTo>
                  <a:pt x="397611" y="534708"/>
                </a:lnTo>
                <a:lnTo>
                  <a:pt x="13716" y="534708"/>
                </a:lnTo>
                <a:lnTo>
                  <a:pt x="13716" y="13703"/>
                </a:lnTo>
                <a:lnTo>
                  <a:pt x="253644" y="13703"/>
                </a:lnTo>
                <a:lnTo>
                  <a:pt x="253644" y="157645"/>
                </a:lnTo>
                <a:lnTo>
                  <a:pt x="397611" y="157645"/>
                </a:lnTo>
                <a:lnTo>
                  <a:pt x="397611" y="134251"/>
                </a:lnTo>
                <a:lnTo>
                  <a:pt x="387832" y="124472"/>
                </a:lnTo>
                <a:lnTo>
                  <a:pt x="387832" y="143852"/>
                </a:lnTo>
                <a:lnTo>
                  <a:pt x="267360" y="143941"/>
                </a:lnTo>
                <a:lnTo>
                  <a:pt x="267398" y="23469"/>
                </a:lnTo>
                <a:lnTo>
                  <a:pt x="387832" y="143852"/>
                </a:lnTo>
                <a:lnTo>
                  <a:pt x="387832" y="124472"/>
                </a:lnTo>
                <a:lnTo>
                  <a:pt x="286829" y="23469"/>
                </a:lnTo>
                <a:lnTo>
                  <a:pt x="277050" y="13703"/>
                </a:lnTo>
                <a:lnTo>
                  <a:pt x="263347" y="0"/>
                </a:lnTo>
                <a:lnTo>
                  <a:pt x="0" y="0"/>
                </a:lnTo>
                <a:lnTo>
                  <a:pt x="0" y="548411"/>
                </a:lnTo>
                <a:lnTo>
                  <a:pt x="411314" y="548411"/>
                </a:lnTo>
                <a:lnTo>
                  <a:pt x="411314" y="534708"/>
                </a:lnTo>
                <a:lnTo>
                  <a:pt x="411314" y="147955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2160016" y="1666367"/>
          <a:ext cx="7779385" cy="36874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3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6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3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Elaborazione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pareri</a:t>
                      </a:r>
                      <a:r>
                        <a:rPr sz="1600" spc="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altra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documentazione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utile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fini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istruttori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58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B.2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Monitoraggio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contenzioso</a:t>
                      </a:r>
                      <a:r>
                        <a:rPr sz="1600" spc="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relativo</a:t>
                      </a:r>
                      <a:r>
                        <a:rPr sz="1600" spc="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alle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1600" spc="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oggetto</a:t>
                      </a:r>
                      <a:r>
                        <a:rPr sz="1600" spc="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supporto</a:t>
                      </a:r>
                      <a:r>
                        <a:rPr sz="1600" spc="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supporto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nella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predisposizione</a:t>
                      </a:r>
                      <a:r>
                        <a:rPr sz="1600" spc="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atti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amministrativi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connessi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58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B.3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Controllo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della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documentazione</a:t>
                      </a:r>
                      <a:r>
                        <a:rPr sz="1600" spc="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presentata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corredo</a:t>
                      </a:r>
                      <a:r>
                        <a:rPr sz="1600" spc="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delle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istanze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58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B.4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Predisposizione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modifica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atti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 pianificazione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definizione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standard che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consentano</a:t>
                      </a:r>
                      <a:r>
                        <a:rPr sz="1600" spc="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accelerare</a:t>
                      </a:r>
                      <a:r>
                        <a:rPr sz="1600" spc="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tempi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delle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connesse</a:t>
                      </a:r>
                      <a:r>
                        <a:rPr sz="1600" spc="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1600" spc="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autorizzatorie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58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Assistenza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giuridica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legale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nelle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controversie</a:t>
                      </a:r>
                      <a:r>
                        <a:rPr sz="1600" spc="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instaurate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innanzi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all’autorità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giudiziaria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relazione</a:t>
                      </a:r>
                      <a:r>
                        <a:rPr sz="1600" spc="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alle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1600" spc="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oggetto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supporto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714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Sostegno</a:t>
                      </a:r>
                      <a:r>
                        <a:rPr sz="1600" spc="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tecnico</a:t>
                      </a:r>
                      <a:r>
                        <a:rPr sz="1600" spc="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agli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enti</a:t>
                      </a:r>
                      <a:r>
                        <a:rPr sz="1600" spc="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alle imprese</a:t>
                      </a:r>
                      <a:r>
                        <a:rPr sz="1600" spc="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nell’attività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presentazione</a:t>
                      </a:r>
                      <a:r>
                        <a:rPr sz="1600" spc="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delle</a:t>
                      </a:r>
                      <a:r>
                        <a:rPr sz="1600" spc="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istanze,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anche attraverso</a:t>
                      </a:r>
                      <a:r>
                        <a:rPr sz="1600" spc="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la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preparazione</a:t>
                      </a:r>
                      <a:r>
                        <a:rPr sz="1600" spc="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modelli e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tabelle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marcia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semplificate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959611" y="6459423"/>
            <a:ext cx="4742815" cy="156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(*)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de-CH" sz="1200" b="0" i="0" u="none" strike="noStrike" kern="1200" cap="none" spc="-15" normalizeH="0" baseline="0" noProof="0" dirty="0" err="1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Contratto</a:t>
            </a:r>
            <a:r>
              <a:rPr kumimoji="0" lang="de-CH" sz="12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de-CH" sz="1200" b="0" i="0" u="none" strike="noStrike" kern="1200" cap="none" spc="-15" normalizeH="0" baseline="0" noProof="0" dirty="0" err="1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esperti</a:t>
            </a:r>
            <a:r>
              <a:rPr kumimoji="0" lang="de-CH" sz="12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- 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ll.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Termini</a:t>
            </a:r>
            <a:r>
              <a:rPr kumimoji="0" sz="1200" b="0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riferimento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dell'incarico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0885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8A6AFDA-FE5D-4037-9C1D-0163570F7DEA}"/>
              </a:ext>
            </a:extLst>
          </p:cNvPr>
          <p:cNvSpPr/>
          <p:nvPr/>
        </p:nvSpPr>
        <p:spPr>
          <a:xfrm>
            <a:off x="437818" y="1680086"/>
            <a:ext cx="5545889" cy="39648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Supporto Condiviso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: per </a:t>
            </a: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a</a:t>
            </a: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rretrato con problematiche «comuni»; 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l’obiettivo è una gestione unitaria di problematiche comuni in modo da gestire quanto più efficacemente possibile grandi numeriche. Alimenta e attiva gli interventi di Ingegnerizzazione.</a:t>
            </a:r>
          </a:p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Tx/>
              <a:buSzPts val="1800"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Supporto Specifico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: </a:t>
            </a: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su singola pratica 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che presenta peculiarità e criticità: gli esperti si confrontano con i funzionari dell’EL e li supportano nella trattazione dell’istanza. Contribuisce all’obiettivo di breve-medio termine per la riduzione tempi medi e arretrato istanze.</a:t>
            </a:r>
          </a:p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Tx/>
              <a:buSzPts val="1800"/>
              <a:buFontTx/>
              <a:buNone/>
              <a:tabLst/>
              <a:defRPr/>
            </a:pPr>
            <a:r>
              <a:rPr lang="it-IT" sz="1600" b="1" dirty="0">
                <a:solidFill>
                  <a:srgbClr val="4F81BD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Supporto e formazione agli enti </a:t>
            </a:r>
            <a:r>
              <a:rPr lang="it-IT" sz="1600" dirty="0">
                <a:solidFill>
                  <a:srgbClr val="4F81BD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su alcune tematiche comuni (nuove disposizioni normative, approfondimenti su alcune tematiche)</a:t>
            </a:r>
            <a:endParaRPr kumimoji="0" lang="it-IT" sz="1600" b="0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85DD90-9961-4F00-8EB9-21A9AFC0B41C}"/>
              </a:ext>
            </a:extLst>
          </p:cNvPr>
          <p:cNvSpPr/>
          <p:nvPr/>
        </p:nvSpPr>
        <p:spPr>
          <a:xfrm>
            <a:off x="437818" y="1050882"/>
            <a:ext cx="2981960" cy="337679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Tipologie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 di supporto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1FDE4BE4-EC2E-40E5-8893-062E350DF471}"/>
              </a:ext>
            </a:extLst>
          </p:cNvPr>
          <p:cNvSpPr txBox="1"/>
          <p:nvPr/>
        </p:nvSpPr>
        <p:spPr>
          <a:xfrm>
            <a:off x="303335" y="170160"/>
            <a:ext cx="1136074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Modello di gestione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272837D-35D5-4548-AD57-694F49393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925" y="2974165"/>
            <a:ext cx="5794075" cy="168688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F83E0BE-43E4-4199-A47E-D73ADC8F58B4}"/>
              </a:ext>
            </a:extLst>
          </p:cNvPr>
          <p:cNvSpPr/>
          <p:nvPr/>
        </p:nvSpPr>
        <p:spPr>
          <a:xfrm>
            <a:off x="6397925" y="2421174"/>
            <a:ext cx="5545888" cy="337447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Interlocutori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5844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3ADC03CD-CF4A-4500-B78A-6BEEEC4C4919}"/>
              </a:ext>
            </a:extLst>
          </p:cNvPr>
          <p:cNvSpPr txBox="1"/>
          <p:nvPr/>
        </p:nvSpPr>
        <p:spPr>
          <a:xfrm>
            <a:off x="303335" y="170160"/>
            <a:ext cx="1136074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Supporto «condiviso»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44177D6-AFA9-4010-92AF-EC4E68D35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69538"/>
            <a:ext cx="5285914" cy="153893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A0F8E7A-2EDD-4EA5-A74F-C9345F8677BB}"/>
              </a:ext>
            </a:extLst>
          </p:cNvPr>
          <p:cNvSpPr/>
          <p:nvPr/>
        </p:nvSpPr>
        <p:spPr>
          <a:xfrm>
            <a:off x="674637" y="1286255"/>
            <a:ext cx="4721571" cy="27432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Primo incontro in o</a:t>
            </a:r>
            <a:r>
              <a:rPr kumimoji="0" lang="it-IT" sz="18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gni SEAV</a:t>
            </a:r>
            <a:r>
              <a:rPr lang="it-IT" sz="1800" b="1" kern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it-IT" sz="1800" kern="1200" dirty="0">
                <a:solidFill>
                  <a:prstClr val="black"/>
                </a:solidFill>
                <a:latin typeface="Calibri"/>
              </a:rPr>
              <a:t>con indicazione delle attività di supporto e prime indicazione di come contattare la piattaforma per il supporto</a:t>
            </a:r>
            <a:endParaRPr kumimoji="0" lang="it-IT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00587F-FAD0-464A-8C0F-2B096360024E}"/>
              </a:ext>
            </a:extLst>
          </p:cNvPr>
          <p:cNvSpPr/>
          <p:nvPr/>
        </p:nvSpPr>
        <p:spPr>
          <a:xfrm>
            <a:off x="674637" y="4385039"/>
            <a:ext cx="10732440" cy="1676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L’obiettivo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è una 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gestione unitaria di problematiche comuni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in modo da gestire quanto più efficacemente possibile grandi numeriche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Propedeutico ad attivare iniziative di 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reingegnerizzazione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su procedure, regolamenti, normative, digitalizzazione</a:t>
            </a:r>
          </a:p>
        </p:txBody>
      </p:sp>
    </p:spTree>
    <p:extLst>
      <p:ext uri="{BB962C8B-B14F-4D97-AF65-F5344CB8AC3E}">
        <p14:creationId xmlns:p14="http://schemas.microsoft.com/office/powerpoint/2010/main" val="1331364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97535" y="83642"/>
            <a:ext cx="987671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z="2800" b="1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lang="it-IT" b="0" spc="-5" dirty="0">
                <a:solidFill>
                  <a:srgbClr val="756F6F"/>
                </a:solidFill>
              </a:rPr>
              <a:t>Presentazione – Attività e Processo</a:t>
            </a:r>
            <a:endParaRPr b="0" spc="-10" dirty="0">
              <a:solidFill>
                <a:srgbClr val="756F6F"/>
              </a:solidFill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05447" y="1527467"/>
            <a:ext cx="8810318" cy="40209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Illustrazione dei </a:t>
            </a:r>
            <a:r>
              <a:rPr kumimoji="0" lang="it-IT" sz="1800" b="1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«colli di bottiglia» e degli arretrati per ogni ente (come da baseline)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-1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-1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Individuazione p</a:t>
            </a:r>
            <a:r>
              <a:rPr kumimoji="0" sz="1800" b="0" i="0" u="none" strike="noStrike" kern="1200" cap="none" spc="-1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rofili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criticità</a:t>
            </a:r>
            <a:r>
              <a:rPr kumimoji="0" sz="1800" b="1" i="0" u="none" strike="noStrike" kern="1200" cap="none" spc="1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comuni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lang="it-IT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più </a:t>
            </a:r>
            <a:r>
              <a:rPr kumimoji="0" sz="1800" b="0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enti</a:t>
            </a: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locali</a:t>
            </a:r>
            <a:r>
              <a:rPr kumimoji="0" lang="it-IT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on in modo puntuale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Proposta di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SOLUZIONI</a:t>
            </a:r>
            <a:r>
              <a:rPr kumimoji="0" sz="1800" b="1" i="0" u="none" strike="noStrike" kern="1200" cap="none" spc="3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–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TIPO</a:t>
            </a:r>
            <a:r>
              <a:rPr kumimoji="0" sz="1800" b="1" i="0" u="none" strike="noStrike" kern="1200" cap="none" spc="4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maniera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omogenea</a:t>
            </a:r>
            <a:r>
              <a:rPr kumimoji="0" sz="1800" b="0" i="0" u="none" strike="noStrike" kern="1200" cap="none" spc="3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più</a:t>
            </a:r>
            <a:r>
              <a:rPr kumimoji="0" sz="1800" b="0" i="0" u="none" strike="noStrike" kern="1200" cap="none" spc="1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ampio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numero</a:t>
            </a: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 </a:t>
            </a:r>
            <a:r>
              <a:rPr kumimoji="0" sz="1800" b="0" i="0" u="none" strike="noStrike" kern="1200" cap="none" spc="-41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enti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-1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800" b="1" kern="1200" spc="-10" dirty="0">
              <a:solidFill>
                <a:srgbClr val="2D2F92"/>
              </a:solidFill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STANDARDIZZAZIONE DEL PROCESSO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«CASSETTA DEGLI ATTREZZI» - DISPONIBILITA’ DI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VADEMECUM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E</a:t>
            </a:r>
            <a:r>
              <a:rPr kumimoji="0" sz="1800" b="0" i="0" u="none" strike="noStrike" kern="1200" cap="none" spc="-2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SCHEMI</a:t>
            </a:r>
            <a:r>
              <a:rPr kumimoji="0" lang="it-IT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(in una seconda fase)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676400" y="939957"/>
            <a:ext cx="0" cy="5226685"/>
          </a:xfrm>
          <a:custGeom>
            <a:avLst/>
            <a:gdLst/>
            <a:ahLst/>
            <a:cxnLst/>
            <a:rect l="l" t="t" r="r" b="b"/>
            <a:pathLst>
              <a:path h="5226685">
                <a:moveTo>
                  <a:pt x="0" y="0"/>
                </a:moveTo>
                <a:lnTo>
                  <a:pt x="0" y="5226177"/>
                </a:lnTo>
              </a:path>
            </a:pathLst>
          </a:custGeom>
          <a:ln w="12700">
            <a:solidFill>
              <a:srgbClr val="3E6D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86577" y="2227281"/>
            <a:ext cx="675822" cy="642764"/>
          </a:xfrm>
          <a:custGeom>
            <a:avLst/>
            <a:gdLst/>
            <a:ahLst/>
            <a:cxnLst/>
            <a:rect l="l" t="t" r="r" b="b"/>
            <a:pathLst>
              <a:path w="525780" h="512444">
                <a:moveTo>
                  <a:pt x="265950" y="454355"/>
                </a:moveTo>
                <a:lnTo>
                  <a:pt x="259346" y="446582"/>
                </a:lnTo>
                <a:lnTo>
                  <a:pt x="250482" y="445871"/>
                </a:lnTo>
                <a:lnTo>
                  <a:pt x="250799" y="446354"/>
                </a:lnTo>
                <a:lnTo>
                  <a:pt x="202984" y="432435"/>
                </a:lnTo>
                <a:lnTo>
                  <a:pt x="160959" y="408279"/>
                </a:lnTo>
                <a:lnTo>
                  <a:pt x="126009" y="375450"/>
                </a:lnTo>
                <a:lnTo>
                  <a:pt x="99479" y="335495"/>
                </a:lnTo>
                <a:lnTo>
                  <a:pt x="82651" y="289966"/>
                </a:lnTo>
                <a:lnTo>
                  <a:pt x="76847" y="240411"/>
                </a:lnTo>
                <a:lnTo>
                  <a:pt x="77927" y="221488"/>
                </a:lnTo>
                <a:lnTo>
                  <a:pt x="80695" y="202742"/>
                </a:lnTo>
                <a:lnTo>
                  <a:pt x="81343" y="202742"/>
                </a:lnTo>
                <a:lnTo>
                  <a:pt x="96012" y="228193"/>
                </a:lnTo>
                <a:lnTo>
                  <a:pt x="100228" y="232994"/>
                </a:lnTo>
                <a:lnTo>
                  <a:pt x="105752" y="235699"/>
                </a:lnTo>
                <a:lnTo>
                  <a:pt x="111899" y="236131"/>
                </a:lnTo>
                <a:lnTo>
                  <a:pt x="117932" y="234099"/>
                </a:lnTo>
                <a:lnTo>
                  <a:pt x="122720" y="229882"/>
                </a:lnTo>
                <a:lnTo>
                  <a:pt x="125425" y="224345"/>
                </a:lnTo>
                <a:lnTo>
                  <a:pt x="125857" y="218186"/>
                </a:lnTo>
                <a:lnTo>
                  <a:pt x="123825" y="212140"/>
                </a:lnTo>
                <a:lnTo>
                  <a:pt x="87642" y="149428"/>
                </a:lnTo>
                <a:lnTo>
                  <a:pt x="84150" y="146735"/>
                </a:lnTo>
                <a:lnTo>
                  <a:pt x="75946" y="144526"/>
                </a:lnTo>
                <a:lnTo>
                  <a:pt x="71564" y="145097"/>
                </a:lnTo>
                <a:lnTo>
                  <a:pt x="8559" y="181533"/>
                </a:lnTo>
                <a:lnTo>
                  <a:pt x="3606" y="185547"/>
                </a:lnTo>
                <a:lnTo>
                  <a:pt x="685" y="190969"/>
                </a:lnTo>
                <a:lnTo>
                  <a:pt x="0" y="197091"/>
                </a:lnTo>
                <a:lnTo>
                  <a:pt x="1778" y="203212"/>
                </a:lnTo>
                <a:lnTo>
                  <a:pt x="49110" y="195110"/>
                </a:lnTo>
                <a:lnTo>
                  <a:pt x="45897" y="217652"/>
                </a:lnTo>
                <a:lnTo>
                  <a:pt x="49695" y="289623"/>
                </a:lnTo>
                <a:lnTo>
                  <a:pt x="64084" y="335622"/>
                </a:lnTo>
                <a:lnTo>
                  <a:pt x="87020" y="377278"/>
                </a:lnTo>
                <a:lnTo>
                  <a:pt x="117551" y="413461"/>
                </a:lnTo>
                <a:lnTo>
                  <a:pt x="154711" y="443064"/>
                </a:lnTo>
                <a:lnTo>
                  <a:pt x="197586" y="464947"/>
                </a:lnTo>
                <a:lnTo>
                  <a:pt x="245198" y="478002"/>
                </a:lnTo>
                <a:lnTo>
                  <a:pt x="256781" y="478713"/>
                </a:lnTo>
                <a:lnTo>
                  <a:pt x="264528" y="472097"/>
                </a:lnTo>
                <a:lnTo>
                  <a:pt x="265950" y="454355"/>
                </a:lnTo>
                <a:close/>
              </a:path>
              <a:path w="525780" h="512444">
                <a:moveTo>
                  <a:pt x="473494" y="18605"/>
                </a:moveTo>
                <a:lnTo>
                  <a:pt x="466318" y="11417"/>
                </a:lnTo>
                <a:lnTo>
                  <a:pt x="448614" y="11417"/>
                </a:lnTo>
                <a:lnTo>
                  <a:pt x="441426" y="18605"/>
                </a:lnTo>
                <a:lnTo>
                  <a:pt x="441426" y="56794"/>
                </a:lnTo>
                <a:lnTo>
                  <a:pt x="404837" y="31432"/>
                </a:lnTo>
                <a:lnTo>
                  <a:pt x="401370" y="29019"/>
                </a:lnTo>
                <a:lnTo>
                  <a:pt x="357924" y="10375"/>
                </a:lnTo>
                <a:lnTo>
                  <a:pt x="312458" y="736"/>
                </a:lnTo>
                <a:lnTo>
                  <a:pt x="266319" y="0"/>
                </a:lnTo>
                <a:lnTo>
                  <a:pt x="220878" y="8064"/>
                </a:lnTo>
                <a:lnTo>
                  <a:pt x="177507" y="24803"/>
                </a:lnTo>
                <a:lnTo>
                  <a:pt x="137566" y="50126"/>
                </a:lnTo>
                <a:lnTo>
                  <a:pt x="102412" y="83921"/>
                </a:lnTo>
                <a:lnTo>
                  <a:pt x="97586" y="96951"/>
                </a:lnTo>
                <a:lnTo>
                  <a:pt x="99263" y="102882"/>
                </a:lnTo>
                <a:lnTo>
                  <a:pt x="103225" y="107873"/>
                </a:lnTo>
                <a:lnTo>
                  <a:pt x="108813" y="110947"/>
                </a:lnTo>
                <a:lnTo>
                  <a:pt x="114935" y="111607"/>
                </a:lnTo>
                <a:lnTo>
                  <a:pt x="120840" y="109918"/>
                </a:lnTo>
                <a:lnTo>
                  <a:pt x="125831" y="105956"/>
                </a:lnTo>
                <a:lnTo>
                  <a:pt x="160578" y="72974"/>
                </a:lnTo>
                <a:lnTo>
                  <a:pt x="200571" y="49453"/>
                </a:lnTo>
                <a:lnTo>
                  <a:pt x="244055" y="35547"/>
                </a:lnTo>
                <a:lnTo>
                  <a:pt x="289306" y="31432"/>
                </a:lnTo>
                <a:lnTo>
                  <a:pt x="334581" y="37236"/>
                </a:lnTo>
                <a:lnTo>
                  <a:pt x="378142" y="53136"/>
                </a:lnTo>
                <a:lnTo>
                  <a:pt x="418261" y="79286"/>
                </a:lnTo>
                <a:lnTo>
                  <a:pt x="389483" y="79527"/>
                </a:lnTo>
                <a:lnTo>
                  <a:pt x="380631" y="79527"/>
                </a:lnTo>
                <a:lnTo>
                  <a:pt x="373456" y="86715"/>
                </a:lnTo>
                <a:lnTo>
                  <a:pt x="373456" y="104470"/>
                </a:lnTo>
                <a:lnTo>
                  <a:pt x="380631" y="111658"/>
                </a:lnTo>
                <a:lnTo>
                  <a:pt x="455383" y="111658"/>
                </a:lnTo>
                <a:lnTo>
                  <a:pt x="455993" y="111696"/>
                </a:lnTo>
                <a:lnTo>
                  <a:pt x="456615" y="111696"/>
                </a:lnTo>
                <a:lnTo>
                  <a:pt x="457225" y="111658"/>
                </a:lnTo>
                <a:lnTo>
                  <a:pt x="460311" y="111658"/>
                </a:lnTo>
                <a:lnTo>
                  <a:pt x="463334" y="110731"/>
                </a:lnTo>
                <a:lnTo>
                  <a:pt x="465886" y="109004"/>
                </a:lnTo>
                <a:lnTo>
                  <a:pt x="467004" y="108280"/>
                </a:lnTo>
                <a:lnTo>
                  <a:pt x="467487" y="107873"/>
                </a:lnTo>
                <a:lnTo>
                  <a:pt x="468528" y="107073"/>
                </a:lnTo>
                <a:lnTo>
                  <a:pt x="471665" y="104076"/>
                </a:lnTo>
                <a:lnTo>
                  <a:pt x="473468" y="99936"/>
                </a:lnTo>
                <a:lnTo>
                  <a:pt x="473494" y="56794"/>
                </a:lnTo>
                <a:lnTo>
                  <a:pt x="473494" y="18605"/>
                </a:lnTo>
                <a:close/>
              </a:path>
              <a:path w="525780" h="512444">
                <a:moveTo>
                  <a:pt x="525767" y="240411"/>
                </a:moveTo>
                <a:lnTo>
                  <a:pt x="522008" y="197688"/>
                </a:lnTo>
                <a:lnTo>
                  <a:pt x="510768" y="156311"/>
                </a:lnTo>
                <a:lnTo>
                  <a:pt x="496417" y="145872"/>
                </a:lnTo>
                <a:lnTo>
                  <a:pt x="490131" y="146875"/>
                </a:lnTo>
                <a:lnTo>
                  <a:pt x="484720" y="150241"/>
                </a:lnTo>
                <a:lnTo>
                  <a:pt x="481152" y="155257"/>
                </a:lnTo>
                <a:lnTo>
                  <a:pt x="479717" y="161251"/>
                </a:lnTo>
                <a:lnTo>
                  <a:pt x="480707" y="167551"/>
                </a:lnTo>
                <a:lnTo>
                  <a:pt x="492213" y="214363"/>
                </a:lnTo>
                <a:lnTo>
                  <a:pt x="492823" y="261035"/>
                </a:lnTo>
                <a:lnTo>
                  <a:pt x="483260" y="305968"/>
                </a:lnTo>
                <a:lnTo>
                  <a:pt x="464261" y="347560"/>
                </a:lnTo>
                <a:lnTo>
                  <a:pt x="436575" y="384187"/>
                </a:lnTo>
                <a:lnTo>
                  <a:pt x="400926" y="414248"/>
                </a:lnTo>
                <a:lnTo>
                  <a:pt x="358051" y="436105"/>
                </a:lnTo>
                <a:lnTo>
                  <a:pt x="355739" y="436956"/>
                </a:lnTo>
                <a:lnTo>
                  <a:pt x="370332" y="411416"/>
                </a:lnTo>
                <a:lnTo>
                  <a:pt x="372351" y="405345"/>
                </a:lnTo>
                <a:lnTo>
                  <a:pt x="371919" y="399173"/>
                </a:lnTo>
                <a:lnTo>
                  <a:pt x="369201" y="393623"/>
                </a:lnTo>
                <a:lnTo>
                  <a:pt x="364401" y="389407"/>
                </a:lnTo>
                <a:lnTo>
                  <a:pt x="358343" y="387375"/>
                </a:lnTo>
                <a:lnTo>
                  <a:pt x="352183" y="387819"/>
                </a:lnTo>
                <a:lnTo>
                  <a:pt x="346646" y="390537"/>
                </a:lnTo>
                <a:lnTo>
                  <a:pt x="342430" y="395351"/>
                </a:lnTo>
                <a:lnTo>
                  <a:pt x="308762" y="454545"/>
                </a:lnTo>
                <a:lnTo>
                  <a:pt x="306755" y="460603"/>
                </a:lnTo>
                <a:lnTo>
                  <a:pt x="307200" y="466737"/>
                </a:lnTo>
                <a:lnTo>
                  <a:pt x="309905" y="472262"/>
                </a:lnTo>
                <a:lnTo>
                  <a:pt x="314693" y="476465"/>
                </a:lnTo>
                <a:lnTo>
                  <a:pt x="373773" y="510286"/>
                </a:lnTo>
                <a:lnTo>
                  <a:pt x="379831" y="512318"/>
                </a:lnTo>
                <a:lnTo>
                  <a:pt x="385991" y="511873"/>
                </a:lnTo>
                <a:lnTo>
                  <a:pt x="391528" y="509155"/>
                </a:lnTo>
                <a:lnTo>
                  <a:pt x="395744" y="504342"/>
                </a:lnTo>
                <a:lnTo>
                  <a:pt x="397764" y="498271"/>
                </a:lnTo>
                <a:lnTo>
                  <a:pt x="397319" y="492112"/>
                </a:lnTo>
                <a:lnTo>
                  <a:pt x="394614" y="486562"/>
                </a:lnTo>
                <a:lnTo>
                  <a:pt x="389801" y="482333"/>
                </a:lnTo>
                <a:lnTo>
                  <a:pt x="364794" y="468122"/>
                </a:lnTo>
                <a:lnTo>
                  <a:pt x="410337" y="446697"/>
                </a:lnTo>
                <a:lnTo>
                  <a:pt x="449618" y="416941"/>
                </a:lnTo>
                <a:lnTo>
                  <a:pt x="481723" y="380123"/>
                </a:lnTo>
                <a:lnTo>
                  <a:pt x="505726" y="337566"/>
                </a:lnTo>
                <a:lnTo>
                  <a:pt x="520712" y="290563"/>
                </a:lnTo>
                <a:lnTo>
                  <a:pt x="525767" y="240411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02349" y="4554639"/>
            <a:ext cx="445005" cy="688340"/>
          </a:xfrm>
          <a:custGeom>
            <a:avLst/>
            <a:gdLst/>
            <a:ahLst/>
            <a:cxnLst/>
            <a:rect l="l" t="t" r="r" b="b"/>
            <a:pathLst>
              <a:path w="410844" h="547370">
                <a:moveTo>
                  <a:pt x="198348" y="177825"/>
                </a:moveTo>
                <a:lnTo>
                  <a:pt x="68402" y="177825"/>
                </a:lnTo>
                <a:lnTo>
                  <a:pt x="68402" y="191503"/>
                </a:lnTo>
                <a:lnTo>
                  <a:pt x="198348" y="191503"/>
                </a:lnTo>
                <a:lnTo>
                  <a:pt x="198348" y="177825"/>
                </a:lnTo>
                <a:close/>
              </a:path>
              <a:path w="410844" h="547370">
                <a:moveTo>
                  <a:pt x="341985" y="451421"/>
                </a:moveTo>
                <a:lnTo>
                  <a:pt x="68402" y="451421"/>
                </a:lnTo>
                <a:lnTo>
                  <a:pt x="68402" y="465099"/>
                </a:lnTo>
                <a:lnTo>
                  <a:pt x="341985" y="465099"/>
                </a:lnTo>
                <a:lnTo>
                  <a:pt x="341985" y="451421"/>
                </a:lnTo>
                <a:close/>
              </a:path>
              <a:path w="410844" h="547370">
                <a:moveTo>
                  <a:pt x="341985" y="396697"/>
                </a:moveTo>
                <a:lnTo>
                  <a:pt x="68402" y="396697"/>
                </a:lnTo>
                <a:lnTo>
                  <a:pt x="68402" y="410375"/>
                </a:lnTo>
                <a:lnTo>
                  <a:pt x="341985" y="410375"/>
                </a:lnTo>
                <a:lnTo>
                  <a:pt x="341985" y="396697"/>
                </a:lnTo>
                <a:close/>
              </a:path>
              <a:path w="410844" h="547370">
                <a:moveTo>
                  <a:pt x="341985" y="341972"/>
                </a:moveTo>
                <a:lnTo>
                  <a:pt x="68402" y="341972"/>
                </a:lnTo>
                <a:lnTo>
                  <a:pt x="68402" y="355663"/>
                </a:lnTo>
                <a:lnTo>
                  <a:pt x="341985" y="355663"/>
                </a:lnTo>
                <a:lnTo>
                  <a:pt x="341985" y="341972"/>
                </a:lnTo>
                <a:close/>
              </a:path>
              <a:path w="410844" h="547370">
                <a:moveTo>
                  <a:pt x="341985" y="287261"/>
                </a:moveTo>
                <a:lnTo>
                  <a:pt x="68402" y="287261"/>
                </a:lnTo>
                <a:lnTo>
                  <a:pt x="68402" y="300939"/>
                </a:lnTo>
                <a:lnTo>
                  <a:pt x="341985" y="300939"/>
                </a:lnTo>
                <a:lnTo>
                  <a:pt x="341985" y="287261"/>
                </a:lnTo>
                <a:close/>
              </a:path>
              <a:path w="410844" h="547370">
                <a:moveTo>
                  <a:pt x="341985" y="232537"/>
                </a:moveTo>
                <a:lnTo>
                  <a:pt x="68402" y="232537"/>
                </a:lnTo>
                <a:lnTo>
                  <a:pt x="68402" y="246214"/>
                </a:lnTo>
                <a:lnTo>
                  <a:pt x="341985" y="246214"/>
                </a:lnTo>
                <a:lnTo>
                  <a:pt x="341985" y="232537"/>
                </a:lnTo>
                <a:close/>
              </a:path>
              <a:path w="410844" h="547370">
                <a:moveTo>
                  <a:pt x="410387" y="147624"/>
                </a:moveTo>
                <a:lnTo>
                  <a:pt x="406374" y="143624"/>
                </a:lnTo>
                <a:lnTo>
                  <a:pt x="396697" y="133959"/>
                </a:lnTo>
                <a:lnTo>
                  <a:pt x="396697" y="157302"/>
                </a:lnTo>
                <a:lnTo>
                  <a:pt x="396697" y="533501"/>
                </a:lnTo>
                <a:lnTo>
                  <a:pt x="13677" y="533501"/>
                </a:lnTo>
                <a:lnTo>
                  <a:pt x="13677" y="13690"/>
                </a:lnTo>
                <a:lnTo>
                  <a:pt x="253072" y="13690"/>
                </a:lnTo>
                <a:lnTo>
                  <a:pt x="253072" y="157302"/>
                </a:lnTo>
                <a:lnTo>
                  <a:pt x="396697" y="157302"/>
                </a:lnTo>
                <a:lnTo>
                  <a:pt x="396697" y="133959"/>
                </a:lnTo>
                <a:lnTo>
                  <a:pt x="386943" y="124206"/>
                </a:lnTo>
                <a:lnTo>
                  <a:pt x="386943" y="143535"/>
                </a:lnTo>
                <a:lnTo>
                  <a:pt x="266750" y="143624"/>
                </a:lnTo>
                <a:lnTo>
                  <a:pt x="266776" y="23431"/>
                </a:lnTo>
                <a:lnTo>
                  <a:pt x="386943" y="143535"/>
                </a:lnTo>
                <a:lnTo>
                  <a:pt x="386943" y="124206"/>
                </a:lnTo>
                <a:lnTo>
                  <a:pt x="286169" y="23431"/>
                </a:lnTo>
                <a:lnTo>
                  <a:pt x="276428" y="13690"/>
                </a:lnTo>
                <a:lnTo>
                  <a:pt x="262737" y="0"/>
                </a:lnTo>
                <a:lnTo>
                  <a:pt x="0" y="0"/>
                </a:lnTo>
                <a:lnTo>
                  <a:pt x="0" y="547179"/>
                </a:lnTo>
                <a:lnTo>
                  <a:pt x="410387" y="547179"/>
                </a:lnTo>
                <a:lnTo>
                  <a:pt x="410387" y="533501"/>
                </a:lnTo>
                <a:lnTo>
                  <a:pt x="410387" y="147624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86584" y="3239997"/>
            <a:ext cx="769857" cy="751008"/>
            <a:chOff x="586086" y="1901661"/>
            <a:chExt cx="735965" cy="735330"/>
          </a:xfrm>
        </p:grpSpPr>
        <p:sp>
          <p:nvSpPr>
            <p:cNvPr id="36" name="object 36"/>
            <p:cNvSpPr/>
            <p:nvPr/>
          </p:nvSpPr>
          <p:spPr>
            <a:xfrm>
              <a:off x="586079" y="1948637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39">
                  <a:moveTo>
                    <a:pt x="565607" y="343979"/>
                  </a:moveTo>
                  <a:lnTo>
                    <a:pt x="561098" y="299478"/>
                  </a:lnTo>
                  <a:lnTo>
                    <a:pt x="547585" y="256425"/>
                  </a:lnTo>
                  <a:lnTo>
                    <a:pt x="525068" y="216230"/>
                  </a:lnTo>
                  <a:lnTo>
                    <a:pt x="511556" y="229730"/>
                  </a:lnTo>
                  <a:lnTo>
                    <a:pt x="533311" y="271145"/>
                  </a:lnTo>
                  <a:lnTo>
                    <a:pt x="544753" y="314972"/>
                  </a:lnTo>
                  <a:lnTo>
                    <a:pt x="546188" y="359549"/>
                  </a:lnTo>
                  <a:lnTo>
                    <a:pt x="537946" y="403161"/>
                  </a:lnTo>
                  <a:lnTo>
                    <a:pt x="520331" y="444131"/>
                  </a:lnTo>
                  <a:lnTo>
                    <a:pt x="493674" y="480758"/>
                  </a:lnTo>
                  <a:lnTo>
                    <a:pt x="458304" y="511365"/>
                  </a:lnTo>
                  <a:lnTo>
                    <a:pt x="416890" y="533133"/>
                  </a:lnTo>
                  <a:lnTo>
                    <a:pt x="373062" y="544563"/>
                  </a:lnTo>
                  <a:lnTo>
                    <a:pt x="328498" y="545998"/>
                  </a:lnTo>
                  <a:lnTo>
                    <a:pt x="284886" y="537756"/>
                  </a:lnTo>
                  <a:lnTo>
                    <a:pt x="243916" y="520153"/>
                  </a:lnTo>
                  <a:lnTo>
                    <a:pt x="207276" y="493496"/>
                  </a:lnTo>
                  <a:lnTo>
                    <a:pt x="176682" y="458127"/>
                  </a:lnTo>
                  <a:lnTo>
                    <a:pt x="154914" y="416712"/>
                  </a:lnTo>
                  <a:lnTo>
                    <a:pt x="143471" y="372872"/>
                  </a:lnTo>
                  <a:lnTo>
                    <a:pt x="142036" y="328307"/>
                  </a:lnTo>
                  <a:lnTo>
                    <a:pt x="150291" y="284695"/>
                  </a:lnTo>
                  <a:lnTo>
                    <a:pt x="167894" y="243725"/>
                  </a:lnTo>
                  <a:lnTo>
                    <a:pt x="194551" y="207086"/>
                  </a:lnTo>
                  <a:lnTo>
                    <a:pt x="229920" y="176491"/>
                  </a:lnTo>
                  <a:lnTo>
                    <a:pt x="273519" y="153936"/>
                  </a:lnTo>
                  <a:lnTo>
                    <a:pt x="320230" y="142659"/>
                  </a:lnTo>
                  <a:lnTo>
                    <a:pt x="367995" y="142659"/>
                  </a:lnTo>
                  <a:lnTo>
                    <a:pt x="414718" y="153936"/>
                  </a:lnTo>
                  <a:lnTo>
                    <a:pt x="458304" y="176491"/>
                  </a:lnTo>
                  <a:lnTo>
                    <a:pt x="471805" y="162966"/>
                  </a:lnTo>
                  <a:lnTo>
                    <a:pt x="432739" y="140906"/>
                  </a:lnTo>
                  <a:lnTo>
                    <a:pt x="391325" y="127469"/>
                  </a:lnTo>
                  <a:lnTo>
                    <a:pt x="348792" y="122453"/>
                  </a:lnTo>
                  <a:lnTo>
                    <a:pt x="306412" y="125653"/>
                  </a:lnTo>
                  <a:lnTo>
                    <a:pt x="265404" y="136842"/>
                  </a:lnTo>
                  <a:lnTo>
                    <a:pt x="227012" y="155816"/>
                  </a:lnTo>
                  <a:lnTo>
                    <a:pt x="192493" y="182346"/>
                  </a:lnTo>
                  <a:lnTo>
                    <a:pt x="163068" y="216230"/>
                  </a:lnTo>
                  <a:lnTo>
                    <a:pt x="140995" y="255295"/>
                  </a:lnTo>
                  <a:lnTo>
                    <a:pt x="127571" y="296722"/>
                  </a:lnTo>
                  <a:lnTo>
                    <a:pt x="122555" y="339242"/>
                  </a:lnTo>
                  <a:lnTo>
                    <a:pt x="125755" y="381635"/>
                  </a:lnTo>
                  <a:lnTo>
                    <a:pt x="136944" y="422643"/>
                  </a:lnTo>
                  <a:lnTo>
                    <a:pt x="155905" y="461035"/>
                  </a:lnTo>
                  <a:lnTo>
                    <a:pt x="182448" y="495554"/>
                  </a:lnTo>
                  <a:lnTo>
                    <a:pt x="216331" y="524979"/>
                  </a:lnTo>
                  <a:lnTo>
                    <a:pt x="255397" y="547052"/>
                  </a:lnTo>
                  <a:lnTo>
                    <a:pt x="296811" y="560489"/>
                  </a:lnTo>
                  <a:lnTo>
                    <a:pt x="339344" y="565492"/>
                  </a:lnTo>
                  <a:lnTo>
                    <a:pt x="381723" y="562292"/>
                  </a:lnTo>
                  <a:lnTo>
                    <a:pt x="422732" y="551103"/>
                  </a:lnTo>
                  <a:lnTo>
                    <a:pt x="461124" y="532142"/>
                  </a:lnTo>
                  <a:lnTo>
                    <a:pt x="495642" y="505612"/>
                  </a:lnTo>
                  <a:lnTo>
                    <a:pt x="525068" y="471728"/>
                  </a:lnTo>
                  <a:lnTo>
                    <a:pt x="547585" y="431520"/>
                  </a:lnTo>
                  <a:lnTo>
                    <a:pt x="561098" y="388467"/>
                  </a:lnTo>
                  <a:lnTo>
                    <a:pt x="565607" y="343979"/>
                  </a:lnTo>
                  <a:close/>
                </a:path>
                <a:path w="688340" h="688339">
                  <a:moveTo>
                    <a:pt x="687959" y="344030"/>
                  </a:moveTo>
                  <a:lnTo>
                    <a:pt x="684987" y="298881"/>
                  </a:lnTo>
                  <a:lnTo>
                    <a:pt x="676071" y="254330"/>
                  </a:lnTo>
                  <a:lnTo>
                    <a:pt x="661200" y="210997"/>
                  </a:lnTo>
                  <a:lnTo>
                    <a:pt x="640397" y="169494"/>
                  </a:lnTo>
                  <a:lnTo>
                    <a:pt x="618312" y="169494"/>
                  </a:lnTo>
                  <a:lnTo>
                    <a:pt x="641134" y="211924"/>
                  </a:lnTo>
                  <a:lnTo>
                    <a:pt x="657110" y="256120"/>
                  </a:lnTo>
                  <a:lnTo>
                    <a:pt x="666407" y="301383"/>
                  </a:lnTo>
                  <a:lnTo>
                    <a:pt x="669163" y="347014"/>
                  </a:lnTo>
                  <a:lnTo>
                    <a:pt x="665556" y="392315"/>
                  </a:lnTo>
                  <a:lnTo>
                    <a:pt x="655713" y="436613"/>
                  </a:lnTo>
                  <a:lnTo>
                    <a:pt x="639800" y="479183"/>
                  </a:lnTo>
                  <a:lnTo>
                    <a:pt x="617982" y="519341"/>
                  </a:lnTo>
                  <a:lnTo>
                    <a:pt x="590384" y="556412"/>
                  </a:lnTo>
                  <a:lnTo>
                    <a:pt x="557187" y="589673"/>
                  </a:lnTo>
                  <a:lnTo>
                    <a:pt x="518541" y="618451"/>
                  </a:lnTo>
                  <a:lnTo>
                    <a:pt x="476110" y="641273"/>
                  </a:lnTo>
                  <a:lnTo>
                    <a:pt x="431914" y="657263"/>
                  </a:lnTo>
                  <a:lnTo>
                    <a:pt x="386651" y="666559"/>
                  </a:lnTo>
                  <a:lnTo>
                    <a:pt x="341020" y="669315"/>
                  </a:lnTo>
                  <a:lnTo>
                    <a:pt x="295719" y="665695"/>
                  </a:lnTo>
                  <a:lnTo>
                    <a:pt x="251434" y="655853"/>
                  </a:lnTo>
                  <a:lnTo>
                    <a:pt x="208864" y="639940"/>
                  </a:lnTo>
                  <a:lnTo>
                    <a:pt x="168694" y="618121"/>
                  </a:lnTo>
                  <a:lnTo>
                    <a:pt x="131635" y="590524"/>
                  </a:lnTo>
                  <a:lnTo>
                    <a:pt x="98374" y="557326"/>
                  </a:lnTo>
                  <a:lnTo>
                    <a:pt x="69608" y="518680"/>
                  </a:lnTo>
                  <a:lnTo>
                    <a:pt x="46774" y="476237"/>
                  </a:lnTo>
                  <a:lnTo>
                    <a:pt x="30797" y="432041"/>
                  </a:lnTo>
                  <a:lnTo>
                    <a:pt x="21501" y="386778"/>
                  </a:lnTo>
                  <a:lnTo>
                    <a:pt x="18732" y="341147"/>
                  </a:lnTo>
                  <a:lnTo>
                    <a:pt x="22352" y="295846"/>
                  </a:lnTo>
                  <a:lnTo>
                    <a:pt x="32194" y="251561"/>
                  </a:lnTo>
                  <a:lnTo>
                    <a:pt x="48107" y="208991"/>
                  </a:lnTo>
                  <a:lnTo>
                    <a:pt x="69938" y="168821"/>
                  </a:lnTo>
                  <a:lnTo>
                    <a:pt x="97523" y="131762"/>
                  </a:lnTo>
                  <a:lnTo>
                    <a:pt x="130721" y="98488"/>
                  </a:lnTo>
                  <a:lnTo>
                    <a:pt x="169379" y="69710"/>
                  </a:lnTo>
                  <a:lnTo>
                    <a:pt x="210591" y="47472"/>
                  </a:lnTo>
                  <a:lnTo>
                    <a:pt x="253885" y="31584"/>
                  </a:lnTo>
                  <a:lnTo>
                    <a:pt x="298577" y="22047"/>
                  </a:lnTo>
                  <a:lnTo>
                    <a:pt x="343954" y="18872"/>
                  </a:lnTo>
                  <a:lnTo>
                    <a:pt x="389343" y="22047"/>
                  </a:lnTo>
                  <a:lnTo>
                    <a:pt x="434022" y="31584"/>
                  </a:lnTo>
                  <a:lnTo>
                    <a:pt x="477329" y="47472"/>
                  </a:lnTo>
                  <a:lnTo>
                    <a:pt x="518541" y="69710"/>
                  </a:lnTo>
                  <a:lnTo>
                    <a:pt x="518541" y="47637"/>
                  </a:lnTo>
                  <a:lnTo>
                    <a:pt x="476732" y="26657"/>
                  </a:lnTo>
                  <a:lnTo>
                    <a:pt x="433514" y="11823"/>
                  </a:lnTo>
                  <a:lnTo>
                    <a:pt x="389458" y="2984"/>
                  </a:lnTo>
                  <a:lnTo>
                    <a:pt x="345122" y="0"/>
                  </a:lnTo>
                  <a:lnTo>
                    <a:pt x="301066" y="2730"/>
                  </a:lnTo>
                  <a:lnTo>
                    <a:pt x="257848" y="11023"/>
                  </a:lnTo>
                  <a:lnTo>
                    <a:pt x="216027" y="24739"/>
                  </a:lnTo>
                  <a:lnTo>
                    <a:pt x="176174" y="43726"/>
                  </a:lnTo>
                  <a:lnTo>
                    <a:pt x="138849" y="67830"/>
                  </a:lnTo>
                  <a:lnTo>
                    <a:pt x="104609" y="96926"/>
                  </a:lnTo>
                  <a:lnTo>
                    <a:pt x="74015" y="130860"/>
                  </a:lnTo>
                  <a:lnTo>
                    <a:pt x="47625" y="169494"/>
                  </a:lnTo>
                  <a:lnTo>
                    <a:pt x="26644" y="211302"/>
                  </a:lnTo>
                  <a:lnTo>
                    <a:pt x="11811" y="254520"/>
                  </a:lnTo>
                  <a:lnTo>
                    <a:pt x="2984" y="298577"/>
                  </a:lnTo>
                  <a:lnTo>
                    <a:pt x="0" y="342912"/>
                  </a:lnTo>
                  <a:lnTo>
                    <a:pt x="2730" y="386981"/>
                  </a:lnTo>
                  <a:lnTo>
                    <a:pt x="11023" y="430199"/>
                  </a:lnTo>
                  <a:lnTo>
                    <a:pt x="24726" y="472008"/>
                  </a:lnTo>
                  <a:lnTo>
                    <a:pt x="43713" y="511860"/>
                  </a:lnTo>
                  <a:lnTo>
                    <a:pt x="67830" y="549198"/>
                  </a:lnTo>
                  <a:lnTo>
                    <a:pt x="96913" y="583438"/>
                  </a:lnTo>
                  <a:lnTo>
                    <a:pt x="130848" y="614032"/>
                  </a:lnTo>
                  <a:lnTo>
                    <a:pt x="169481" y="640422"/>
                  </a:lnTo>
                  <a:lnTo>
                    <a:pt x="211289" y="661403"/>
                  </a:lnTo>
                  <a:lnTo>
                    <a:pt x="254495" y="676236"/>
                  </a:lnTo>
                  <a:lnTo>
                    <a:pt x="298564" y="685076"/>
                  </a:lnTo>
                  <a:lnTo>
                    <a:pt x="342900" y="688047"/>
                  </a:lnTo>
                  <a:lnTo>
                    <a:pt x="386956" y="685317"/>
                  </a:lnTo>
                  <a:lnTo>
                    <a:pt x="430174" y="677024"/>
                  </a:lnTo>
                  <a:lnTo>
                    <a:pt x="471982" y="663321"/>
                  </a:lnTo>
                  <a:lnTo>
                    <a:pt x="511835" y="644334"/>
                  </a:lnTo>
                  <a:lnTo>
                    <a:pt x="549173" y="620217"/>
                  </a:lnTo>
                  <a:lnTo>
                    <a:pt x="583412" y="591121"/>
                  </a:lnTo>
                  <a:lnTo>
                    <a:pt x="614006" y="557199"/>
                  </a:lnTo>
                  <a:lnTo>
                    <a:pt x="640397" y="518566"/>
                  </a:lnTo>
                  <a:lnTo>
                    <a:pt x="661200" y="477062"/>
                  </a:lnTo>
                  <a:lnTo>
                    <a:pt x="676071" y="433730"/>
                  </a:lnTo>
                  <a:lnTo>
                    <a:pt x="684987" y="389191"/>
                  </a:lnTo>
                  <a:lnTo>
                    <a:pt x="687959" y="344030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460" y="2193398"/>
              <a:ext cx="197871" cy="19790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20003" y="1901661"/>
              <a:ext cx="401955" cy="401320"/>
            </a:xfrm>
            <a:custGeom>
              <a:avLst/>
              <a:gdLst/>
              <a:ahLst/>
              <a:cxnLst/>
              <a:rect l="l" t="t" r="r" b="b"/>
              <a:pathLst>
                <a:path w="401955" h="401319">
                  <a:moveTo>
                    <a:pt x="312184" y="0"/>
                  </a:moveTo>
                  <a:lnTo>
                    <a:pt x="304490" y="0"/>
                  </a:lnTo>
                  <a:lnTo>
                    <a:pt x="302098" y="941"/>
                  </a:lnTo>
                  <a:lnTo>
                    <a:pt x="300333" y="2745"/>
                  </a:lnTo>
                  <a:lnTo>
                    <a:pt x="213857" y="89208"/>
                  </a:lnTo>
                  <a:lnTo>
                    <a:pt x="212868" y="91601"/>
                  </a:lnTo>
                  <a:lnTo>
                    <a:pt x="212860" y="174911"/>
                  </a:lnTo>
                  <a:lnTo>
                    <a:pt x="3843" y="383943"/>
                  </a:lnTo>
                  <a:lnTo>
                    <a:pt x="101" y="387551"/>
                  </a:lnTo>
                  <a:lnTo>
                    <a:pt x="0" y="393512"/>
                  </a:lnTo>
                  <a:lnTo>
                    <a:pt x="7223" y="400988"/>
                  </a:lnTo>
                  <a:lnTo>
                    <a:pt x="13185" y="401097"/>
                  </a:lnTo>
                  <a:lnTo>
                    <a:pt x="17154" y="397254"/>
                  </a:lnTo>
                  <a:lnTo>
                    <a:pt x="226171" y="188222"/>
                  </a:lnTo>
                  <a:lnTo>
                    <a:pt x="309486" y="188222"/>
                  </a:lnTo>
                  <a:lnTo>
                    <a:pt x="311879" y="187233"/>
                  </a:lnTo>
                  <a:lnTo>
                    <a:pt x="329717" y="169396"/>
                  </a:lnTo>
                  <a:lnTo>
                    <a:pt x="244996" y="169396"/>
                  </a:lnTo>
                  <a:lnTo>
                    <a:pt x="258306" y="156085"/>
                  </a:lnTo>
                  <a:lnTo>
                    <a:pt x="231685" y="156085"/>
                  </a:lnTo>
                  <a:lnTo>
                    <a:pt x="231685" y="97993"/>
                  </a:lnTo>
                  <a:lnTo>
                    <a:pt x="297501" y="32159"/>
                  </a:lnTo>
                  <a:lnTo>
                    <a:pt x="316397" y="32159"/>
                  </a:lnTo>
                  <a:lnTo>
                    <a:pt x="316397" y="4157"/>
                  </a:lnTo>
                  <a:lnTo>
                    <a:pt x="312184" y="0"/>
                  </a:lnTo>
                  <a:close/>
                </a:path>
                <a:path w="401955" h="401319">
                  <a:moveTo>
                    <a:pt x="395609" y="103508"/>
                  </a:moveTo>
                  <a:lnTo>
                    <a:pt x="368871" y="103508"/>
                  </a:lnTo>
                  <a:lnTo>
                    <a:pt x="303094" y="169396"/>
                  </a:lnTo>
                  <a:lnTo>
                    <a:pt x="329717" y="169396"/>
                  </a:lnTo>
                  <a:lnTo>
                    <a:pt x="395609" y="103508"/>
                  </a:lnTo>
                  <a:close/>
                </a:path>
                <a:path w="401955" h="401319">
                  <a:moveTo>
                    <a:pt x="316397" y="32159"/>
                  </a:moveTo>
                  <a:lnTo>
                    <a:pt x="297501" y="32159"/>
                  </a:lnTo>
                  <a:lnTo>
                    <a:pt x="297572" y="90197"/>
                  </a:lnTo>
                  <a:lnTo>
                    <a:pt x="231685" y="156085"/>
                  </a:lnTo>
                  <a:lnTo>
                    <a:pt x="258306" y="156085"/>
                  </a:lnTo>
                  <a:lnTo>
                    <a:pt x="310882" y="103508"/>
                  </a:lnTo>
                  <a:lnTo>
                    <a:pt x="395609" y="103508"/>
                  </a:lnTo>
                  <a:lnTo>
                    <a:pt x="401029" y="98056"/>
                  </a:lnTo>
                  <a:lnTo>
                    <a:pt x="401892" y="94009"/>
                  </a:lnTo>
                  <a:lnTo>
                    <a:pt x="398912" y="86973"/>
                  </a:lnTo>
                  <a:lnTo>
                    <a:pt x="395539" y="84682"/>
                  </a:lnTo>
                  <a:lnTo>
                    <a:pt x="316397" y="84682"/>
                  </a:lnTo>
                  <a:lnTo>
                    <a:pt x="316397" y="32159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3" name="Elemento grafico 42" descr="Interrompi contorno">
            <a:extLst>
              <a:ext uri="{FF2B5EF4-FFF2-40B4-BE49-F238E27FC236}">
                <a16:creationId xmlns:a16="http://schemas.microsoft.com/office/drawing/2014/main" id="{F5D36F8C-CBF7-0541-4C19-7F087A0898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536" y="1192668"/>
            <a:ext cx="825863" cy="82586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3ADC03CD-CF4A-4500-B78A-6BEEEC4C4919}"/>
              </a:ext>
            </a:extLst>
          </p:cNvPr>
          <p:cNvSpPr txBox="1"/>
          <p:nvPr/>
        </p:nvSpPr>
        <p:spPr>
          <a:xfrm>
            <a:off x="303335" y="170160"/>
            <a:ext cx="1136074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Arial"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Supporto «specifico»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44177D6-AFA9-4010-92AF-EC4E68D35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1315" y="2251198"/>
            <a:ext cx="5285914" cy="153893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A0F8E7A-2EDD-4EA5-A74F-C9345F8677BB}"/>
              </a:ext>
            </a:extLst>
          </p:cNvPr>
          <p:cNvSpPr/>
          <p:nvPr/>
        </p:nvSpPr>
        <p:spPr>
          <a:xfrm>
            <a:off x="577233" y="950976"/>
            <a:ext cx="5406474" cy="3671696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A valle degli incontri, 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i Comuni :</a:t>
            </a:r>
          </a:p>
          <a:p>
            <a:pPr marL="720725" marR="0" lvl="0" indent="-2667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-"/>
              <a:defRPr/>
            </a:pPr>
            <a:r>
              <a:rPr kumimoji="0" lang="it-IT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segnalano eventuali pratiche con criticità specifiche;</a:t>
            </a:r>
            <a:endParaRPr lang="it-IT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20725" marR="0" lvl="0" indent="-2667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-"/>
              <a:defRPr/>
            </a:pP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gli Esperti contattano direttamente gli Enti con arretrato noto.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Le TF gestiranno le segnalazioni e le priorità di intervento singolarmente o in sinergia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B2E0B0-F460-4DA2-BE6E-CC95D2D9B68E}"/>
              </a:ext>
            </a:extLst>
          </p:cNvPr>
          <p:cNvSpPr/>
          <p:nvPr/>
        </p:nvSpPr>
        <p:spPr>
          <a:xfrm>
            <a:off x="577233" y="5026983"/>
            <a:ext cx="10732440" cy="1538937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L’obiettivo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è una 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gestione puntuale di problematiche specifiche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al fine di supportare gli enti. Alcune di queste attivita’ potrebbero essere generalizzate in «soluzioni tipo» da mettere a disposizioni di più enti (rientrando poi nella casistica precedente)</a:t>
            </a:r>
          </a:p>
        </p:txBody>
      </p:sp>
    </p:spTree>
    <p:extLst>
      <p:ext uri="{BB962C8B-B14F-4D97-AF65-F5344CB8AC3E}">
        <p14:creationId xmlns:p14="http://schemas.microsoft.com/office/powerpoint/2010/main" val="2187650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3ADC03CD-CF4A-4500-B78A-6BEEEC4C4919}"/>
              </a:ext>
            </a:extLst>
          </p:cNvPr>
          <p:cNvSpPr txBox="1"/>
          <p:nvPr/>
        </p:nvSpPr>
        <p:spPr>
          <a:xfrm>
            <a:off x="303335" y="170160"/>
            <a:ext cx="1136074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Arial"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Supporto «specifico»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0F8E7A-2EDD-4EA5-A74F-C9345F8677BB}"/>
              </a:ext>
            </a:extLst>
          </p:cNvPr>
          <p:cNvSpPr/>
          <p:nvPr/>
        </p:nvSpPr>
        <p:spPr>
          <a:xfrm>
            <a:off x="522516" y="1243584"/>
            <a:ext cx="10732440" cy="3035808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defRPr/>
            </a:pPr>
            <a:r>
              <a:rPr lang="it-IT" sz="1800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Esempio 1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Comune segnala eventuali pratiche con criticità specifiche (legate alle procedure complesse Vas rinnovabili edilizia e urbanistica )</a:t>
            </a:r>
            <a:endParaRPr lang="it-IT" sz="1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Esperto prende contatti e propone soluzioni specifiche con documentazione tipo (schemi di convenzione, bozze di atti, indicazioni di procedure ecc.) al fine di velocizzare il processo e concludere il procedimento </a:t>
            </a:r>
            <a:endParaRPr lang="it-IT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Le TF gestiranno le segnalazioni e le priorità di intervento singolarmente o in sinergia</a:t>
            </a:r>
          </a:p>
        </p:txBody>
      </p:sp>
    </p:spTree>
    <p:extLst>
      <p:ext uri="{BB962C8B-B14F-4D97-AF65-F5344CB8AC3E}">
        <p14:creationId xmlns:p14="http://schemas.microsoft.com/office/powerpoint/2010/main" val="321518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3ADC03CD-CF4A-4500-B78A-6BEEEC4C4919}"/>
              </a:ext>
            </a:extLst>
          </p:cNvPr>
          <p:cNvSpPr txBox="1"/>
          <p:nvPr/>
        </p:nvSpPr>
        <p:spPr>
          <a:xfrm>
            <a:off x="303335" y="170160"/>
            <a:ext cx="1136074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Arial"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Supporto «specifico» </a:t>
            </a:r>
          </a:p>
        </p:txBody>
      </p:sp>
      <p:sp>
        <p:nvSpPr>
          <p:cNvPr id="2" name="Rectangle 22">
            <a:extLst>
              <a:ext uri="{FF2B5EF4-FFF2-40B4-BE49-F238E27FC236}">
                <a16:creationId xmlns:a16="http://schemas.microsoft.com/office/drawing/2014/main" id="{5B156513-4FCD-3A7B-159E-5D072AFD4462}"/>
              </a:ext>
            </a:extLst>
          </p:cNvPr>
          <p:cNvSpPr/>
          <p:nvPr/>
        </p:nvSpPr>
        <p:spPr>
          <a:xfrm>
            <a:off x="617487" y="1231430"/>
            <a:ext cx="10732440" cy="5144986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defRPr/>
            </a:pPr>
            <a:r>
              <a:rPr lang="it-IT" sz="1800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Esempio 2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Comune 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 predisponendo un appalto per un’opera pubblica (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con o senza finanziamento PNRR)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Esperto potrà supportare  i tecnici comunali con soluzioni specifiche e propedeutiche 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riconducibili sempre alle procedure complesse 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del Piano </a:t>
            </a: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Territoriale 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perché si possa approvare il progetto e procedere con la gara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lang="it-IT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Casi specifici: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 pubblica  che necessita di variante urbanistica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 pubblica/privata che è ferma  a causa di un parere di un ente terzo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Privato che in accordo con il comune intende aprire una nuova attività economica sul territorio necessita di concludere le procedure con accordi con la </a:t>
            </a:r>
            <a:r>
              <a:rPr lang="it-IT" sz="1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p.a</a:t>
            </a: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ed è in attesa del titolo abilitativo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it-IT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it-IT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848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3ADC03CD-CF4A-4500-B78A-6BEEEC4C4919}"/>
              </a:ext>
            </a:extLst>
          </p:cNvPr>
          <p:cNvSpPr txBox="1"/>
          <p:nvPr/>
        </p:nvSpPr>
        <p:spPr>
          <a:xfrm>
            <a:off x="303335" y="170160"/>
            <a:ext cx="1136074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Arial"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Supporto «specifico» </a:t>
            </a:r>
          </a:p>
        </p:txBody>
      </p:sp>
      <p:sp>
        <p:nvSpPr>
          <p:cNvPr id="2" name="Rectangle 22">
            <a:extLst>
              <a:ext uri="{FF2B5EF4-FFF2-40B4-BE49-F238E27FC236}">
                <a16:creationId xmlns:a16="http://schemas.microsoft.com/office/drawing/2014/main" id="{5B156513-4FCD-3A7B-159E-5D072AFD4462}"/>
              </a:ext>
            </a:extLst>
          </p:cNvPr>
          <p:cNvSpPr/>
          <p:nvPr/>
        </p:nvSpPr>
        <p:spPr>
          <a:xfrm>
            <a:off x="617487" y="1231430"/>
            <a:ext cx="10732440" cy="5144986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defRPr/>
            </a:pPr>
            <a:r>
              <a:rPr lang="it-IT" sz="1800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Esempio 3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gli esperti contatta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gli enti per la riduzione dell’arretrato segnalato </a:t>
            </a: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Esperto  contatta il comune per risolvere l’arretrato e proporre soluzioni innovative di migliore gestione attraverso reingegnerizzazione del processo </a:t>
            </a:r>
            <a:endParaRPr lang="it-IT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Casi specifici: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Verifica commissione paesaggio e relative nomine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Portali regionali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Reingegnerizzazione dei processi e applicazione delle norme di semplificazione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it-IT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it-IT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025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3ADC03CD-CF4A-4500-B78A-6BEEEC4C4919}"/>
              </a:ext>
            </a:extLst>
          </p:cNvPr>
          <p:cNvSpPr txBox="1"/>
          <p:nvPr/>
        </p:nvSpPr>
        <p:spPr>
          <a:xfrm>
            <a:off x="303335" y="170160"/>
            <a:ext cx="1136074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Arial"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Supporto «</a:t>
            </a:r>
            <a:r>
              <a:rPr lang="it-IT" sz="2800" dirty="0">
                <a:solidFill>
                  <a:srgbClr val="757070"/>
                </a:solidFill>
                <a:latin typeface="Calibri"/>
                <a:ea typeface="+mn-ea"/>
                <a:cs typeface="Calibri"/>
                <a:sym typeface="Calibri"/>
              </a:rPr>
              <a:t>generico</a:t>
            </a: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» </a:t>
            </a:r>
          </a:p>
        </p:txBody>
      </p:sp>
      <p:sp>
        <p:nvSpPr>
          <p:cNvPr id="2" name="Rectangle 22">
            <a:extLst>
              <a:ext uri="{FF2B5EF4-FFF2-40B4-BE49-F238E27FC236}">
                <a16:creationId xmlns:a16="http://schemas.microsoft.com/office/drawing/2014/main" id="{5B156513-4FCD-3A7B-159E-5D072AFD4462}"/>
              </a:ext>
            </a:extLst>
          </p:cNvPr>
          <p:cNvSpPr/>
          <p:nvPr/>
        </p:nvSpPr>
        <p:spPr>
          <a:xfrm>
            <a:off x="617487" y="1231430"/>
            <a:ext cx="10732440" cy="5144986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defRPr/>
            </a:pPr>
            <a:r>
              <a:rPr lang="it-IT" sz="1800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Esempio 4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corsi su materie di interesse comune: </a:t>
            </a:r>
            <a:endParaRPr lang="it-IT" sz="1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Saranno organizzati dei piccoli momenti di formazione su temi comuni (es. fotovoltaico in centro storico)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Funzioni delegate  per autorizzazioni paesaggistiche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Portali regionali e conferenze di servizi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Innovazione dei processi e applicazione delle norme di semplificazione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Formazione su aspetti giuridici (es. protocollo, digitalizzazione, avvio del procedimento)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lang="it-IT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lang="it-IT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8438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300634" y="83566"/>
            <a:ext cx="89230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de-CH" spc="-10" dirty="0" err="1"/>
              <a:t>Supporto</a:t>
            </a:r>
            <a:r>
              <a:rPr lang="de-CH" spc="-10" dirty="0"/>
              <a:t> </a:t>
            </a:r>
            <a:r>
              <a:rPr lang="de-CH" spc="-10" dirty="0" err="1"/>
              <a:t>specifico</a:t>
            </a:r>
            <a:r>
              <a:rPr lang="de-CH" spc="-10" dirty="0"/>
              <a:t> </a:t>
            </a:r>
            <a:r>
              <a:rPr spc="-5" dirty="0"/>
              <a:t>| </a:t>
            </a:r>
            <a:r>
              <a:rPr lang="it-IT" b="0" spc="-5" dirty="0">
                <a:solidFill>
                  <a:srgbClr val="756F6F"/>
                </a:solidFill>
                <a:latin typeface="Calibri"/>
                <a:cs typeface="Calibri"/>
              </a:rPr>
              <a:t>Modalità di ingaggio in prima fase </a:t>
            </a:r>
            <a:endParaRPr b="0" spc="-5" dirty="0">
              <a:solidFill>
                <a:srgbClr val="756F6F"/>
              </a:solidFill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68237" y="3248233"/>
            <a:ext cx="542290" cy="566420"/>
            <a:chOff x="795208" y="3883135"/>
            <a:chExt cx="542290" cy="566420"/>
          </a:xfrm>
        </p:grpSpPr>
        <p:pic>
          <p:nvPicPr>
            <p:cNvPr id="33" name="object 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5686" y="3883135"/>
              <a:ext cx="240956" cy="24144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95208" y="4154761"/>
              <a:ext cx="417195" cy="241935"/>
            </a:xfrm>
            <a:custGeom>
              <a:avLst/>
              <a:gdLst/>
              <a:ahLst/>
              <a:cxnLst/>
              <a:rect l="l" t="t" r="r" b="b"/>
              <a:pathLst>
                <a:path w="417194" h="241935">
                  <a:moveTo>
                    <a:pt x="240956" y="0"/>
                  </a:moveTo>
                  <a:lnTo>
                    <a:pt x="191280" y="4167"/>
                  </a:lnTo>
                  <a:lnTo>
                    <a:pt x="142597" y="14909"/>
                  </a:lnTo>
                  <a:lnTo>
                    <a:pt x="81983" y="38431"/>
                  </a:lnTo>
                  <a:lnTo>
                    <a:pt x="26178" y="71824"/>
                  </a:lnTo>
                  <a:lnTo>
                    <a:pt x="1970" y="109367"/>
                  </a:lnTo>
                  <a:lnTo>
                    <a:pt x="0" y="124506"/>
                  </a:lnTo>
                  <a:lnTo>
                    <a:pt x="0" y="241467"/>
                  </a:lnTo>
                  <a:lnTo>
                    <a:pt x="15059" y="241467"/>
                  </a:lnTo>
                  <a:lnTo>
                    <a:pt x="15059" y="124506"/>
                  </a:lnTo>
                  <a:lnTo>
                    <a:pt x="16610" y="112822"/>
                  </a:lnTo>
                  <a:lnTo>
                    <a:pt x="61351" y="66753"/>
                  </a:lnTo>
                  <a:lnTo>
                    <a:pt x="117178" y="39516"/>
                  </a:lnTo>
                  <a:lnTo>
                    <a:pt x="169832" y="23540"/>
                  </a:lnTo>
                  <a:lnTo>
                    <a:pt x="217061" y="16324"/>
                  </a:lnTo>
                  <a:lnTo>
                    <a:pt x="240956" y="15091"/>
                  </a:lnTo>
                  <a:lnTo>
                    <a:pt x="264863" y="16047"/>
                  </a:lnTo>
                  <a:lnTo>
                    <a:pt x="312072" y="23230"/>
                  </a:lnTo>
                  <a:lnTo>
                    <a:pt x="349774" y="33858"/>
                  </a:lnTo>
                  <a:lnTo>
                    <a:pt x="392345" y="50513"/>
                  </a:lnTo>
                  <a:lnTo>
                    <a:pt x="408522" y="46677"/>
                  </a:lnTo>
                  <a:lnTo>
                    <a:pt x="359372" y="21092"/>
                  </a:lnTo>
                  <a:lnTo>
                    <a:pt x="315261" y="8494"/>
                  </a:lnTo>
                  <a:lnTo>
                    <a:pt x="265934" y="996"/>
                  </a:lnTo>
                  <a:lnTo>
                    <a:pt x="240956" y="0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1464" y="4222674"/>
              <a:ext cx="225897" cy="226375"/>
            </a:xfrm>
            <a:prstGeom prst="rect">
              <a:avLst/>
            </a:prstGeom>
          </p:spPr>
        </p:pic>
      </p:grpSp>
      <p:sp>
        <p:nvSpPr>
          <p:cNvPr id="36" name="object 36"/>
          <p:cNvSpPr/>
          <p:nvPr/>
        </p:nvSpPr>
        <p:spPr>
          <a:xfrm>
            <a:off x="651666" y="1427219"/>
            <a:ext cx="624840" cy="444500"/>
          </a:xfrm>
          <a:custGeom>
            <a:avLst/>
            <a:gdLst/>
            <a:ahLst/>
            <a:cxnLst/>
            <a:rect l="l" t="t" r="r" b="b"/>
            <a:pathLst>
              <a:path w="624840" h="444500">
                <a:moveTo>
                  <a:pt x="624728" y="0"/>
                </a:moveTo>
                <a:lnTo>
                  <a:pt x="0" y="0"/>
                </a:lnTo>
                <a:lnTo>
                  <a:pt x="0" y="443900"/>
                </a:lnTo>
                <a:lnTo>
                  <a:pt x="624728" y="443900"/>
                </a:lnTo>
                <a:lnTo>
                  <a:pt x="624728" y="427459"/>
                </a:lnTo>
                <a:lnTo>
                  <a:pt x="28215" y="427459"/>
                </a:lnTo>
                <a:lnTo>
                  <a:pt x="39792" y="415731"/>
                </a:lnTo>
                <a:lnTo>
                  <a:pt x="16495" y="415731"/>
                </a:lnTo>
                <a:lnTo>
                  <a:pt x="16481" y="28182"/>
                </a:lnTo>
                <a:lnTo>
                  <a:pt x="39805" y="28182"/>
                </a:lnTo>
                <a:lnTo>
                  <a:pt x="28208" y="16584"/>
                </a:lnTo>
                <a:lnTo>
                  <a:pt x="28242" y="16440"/>
                </a:lnTo>
                <a:lnTo>
                  <a:pt x="624728" y="16440"/>
                </a:lnTo>
                <a:lnTo>
                  <a:pt x="624728" y="0"/>
                </a:lnTo>
                <a:close/>
              </a:path>
              <a:path w="624840" h="444500">
                <a:moveTo>
                  <a:pt x="426033" y="233575"/>
                </a:moveTo>
                <a:lnTo>
                  <a:pt x="402785" y="233575"/>
                </a:lnTo>
                <a:lnTo>
                  <a:pt x="596540" y="427336"/>
                </a:lnTo>
                <a:lnTo>
                  <a:pt x="624728" y="427459"/>
                </a:lnTo>
                <a:lnTo>
                  <a:pt x="624728" y="415718"/>
                </a:lnTo>
                <a:lnTo>
                  <a:pt x="608219" y="415718"/>
                </a:lnTo>
                <a:lnTo>
                  <a:pt x="426033" y="233575"/>
                </a:lnTo>
                <a:close/>
              </a:path>
              <a:path w="624840" h="444500">
                <a:moveTo>
                  <a:pt x="39805" y="28182"/>
                </a:moveTo>
                <a:lnTo>
                  <a:pt x="16481" y="28182"/>
                </a:lnTo>
                <a:lnTo>
                  <a:pt x="210325" y="221950"/>
                </a:lnTo>
                <a:lnTo>
                  <a:pt x="16549" y="415731"/>
                </a:lnTo>
                <a:lnTo>
                  <a:pt x="39792" y="415731"/>
                </a:lnTo>
                <a:lnTo>
                  <a:pt x="221942" y="233575"/>
                </a:lnTo>
                <a:lnTo>
                  <a:pt x="245192" y="233575"/>
                </a:lnTo>
                <a:lnTo>
                  <a:pt x="39805" y="28182"/>
                </a:lnTo>
                <a:close/>
              </a:path>
              <a:path w="624840" h="444500">
                <a:moveTo>
                  <a:pt x="624728" y="28175"/>
                </a:moveTo>
                <a:lnTo>
                  <a:pt x="608219" y="28175"/>
                </a:lnTo>
                <a:lnTo>
                  <a:pt x="608219" y="415718"/>
                </a:lnTo>
                <a:lnTo>
                  <a:pt x="624728" y="415718"/>
                </a:lnTo>
                <a:lnTo>
                  <a:pt x="624728" y="28175"/>
                </a:lnTo>
                <a:close/>
              </a:path>
              <a:path w="624840" h="444500">
                <a:moveTo>
                  <a:pt x="245192" y="233575"/>
                </a:moveTo>
                <a:lnTo>
                  <a:pt x="221942" y="233575"/>
                </a:lnTo>
                <a:lnTo>
                  <a:pt x="283309" y="294940"/>
                </a:lnTo>
                <a:lnTo>
                  <a:pt x="296919" y="303967"/>
                </a:lnTo>
                <a:lnTo>
                  <a:pt x="312361" y="306974"/>
                </a:lnTo>
                <a:lnTo>
                  <a:pt x="327836" y="303962"/>
                </a:lnTo>
                <a:lnTo>
                  <a:pt x="341435" y="294933"/>
                </a:lnTo>
                <a:lnTo>
                  <a:pt x="345867" y="290501"/>
                </a:lnTo>
                <a:lnTo>
                  <a:pt x="312367" y="290501"/>
                </a:lnTo>
                <a:lnTo>
                  <a:pt x="303089" y="288703"/>
                </a:lnTo>
                <a:lnTo>
                  <a:pt x="294923" y="283308"/>
                </a:lnTo>
                <a:lnTo>
                  <a:pt x="245192" y="233575"/>
                </a:lnTo>
                <a:close/>
              </a:path>
              <a:path w="624840" h="444500">
                <a:moveTo>
                  <a:pt x="624728" y="16440"/>
                </a:moveTo>
                <a:lnTo>
                  <a:pt x="596512" y="16440"/>
                </a:lnTo>
                <a:lnTo>
                  <a:pt x="596526" y="16584"/>
                </a:lnTo>
                <a:lnTo>
                  <a:pt x="329811" y="283308"/>
                </a:lnTo>
                <a:lnTo>
                  <a:pt x="321645" y="288703"/>
                </a:lnTo>
                <a:lnTo>
                  <a:pt x="312367" y="290501"/>
                </a:lnTo>
                <a:lnTo>
                  <a:pt x="345867" y="290501"/>
                </a:lnTo>
                <a:lnTo>
                  <a:pt x="402785" y="233575"/>
                </a:lnTo>
                <a:lnTo>
                  <a:pt x="426033" y="233575"/>
                </a:lnTo>
                <a:lnTo>
                  <a:pt x="414410" y="221950"/>
                </a:lnTo>
                <a:lnTo>
                  <a:pt x="608137" y="28216"/>
                </a:lnTo>
                <a:lnTo>
                  <a:pt x="624728" y="28175"/>
                </a:lnTo>
                <a:lnTo>
                  <a:pt x="624728" y="16440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655289" y="2282153"/>
            <a:ext cx="678180" cy="612140"/>
            <a:chOff x="700259" y="1577643"/>
            <a:chExt cx="678180" cy="612140"/>
          </a:xfrm>
        </p:grpSpPr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0259" y="2076515"/>
              <a:ext cx="112948" cy="11295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630" y="2076515"/>
              <a:ext cx="112948" cy="11295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5002" y="2076515"/>
              <a:ext cx="112948" cy="11295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747318" y="1577644"/>
              <a:ext cx="583565" cy="471170"/>
            </a:xfrm>
            <a:custGeom>
              <a:avLst/>
              <a:gdLst/>
              <a:ahLst/>
              <a:cxnLst/>
              <a:rect l="l" t="t" r="r" b="b"/>
              <a:pathLst>
                <a:path w="583565" h="471169">
                  <a:moveTo>
                    <a:pt x="451789" y="0"/>
                  </a:moveTo>
                  <a:lnTo>
                    <a:pt x="432968" y="0"/>
                  </a:lnTo>
                  <a:lnTo>
                    <a:pt x="432968" y="18834"/>
                  </a:lnTo>
                  <a:lnTo>
                    <a:pt x="432968" y="112953"/>
                  </a:lnTo>
                  <a:lnTo>
                    <a:pt x="150596" y="112953"/>
                  </a:lnTo>
                  <a:lnTo>
                    <a:pt x="150596" y="18834"/>
                  </a:lnTo>
                  <a:lnTo>
                    <a:pt x="432968" y="18834"/>
                  </a:lnTo>
                  <a:lnTo>
                    <a:pt x="432968" y="0"/>
                  </a:lnTo>
                  <a:lnTo>
                    <a:pt x="131775" y="0"/>
                  </a:lnTo>
                  <a:lnTo>
                    <a:pt x="131775" y="131787"/>
                  </a:lnTo>
                  <a:lnTo>
                    <a:pt x="451789" y="131787"/>
                  </a:lnTo>
                  <a:lnTo>
                    <a:pt x="451789" y="112953"/>
                  </a:lnTo>
                  <a:lnTo>
                    <a:pt x="451789" y="18834"/>
                  </a:lnTo>
                  <a:lnTo>
                    <a:pt x="451789" y="0"/>
                  </a:lnTo>
                  <a:close/>
                </a:path>
                <a:path w="583565" h="471169">
                  <a:moveTo>
                    <a:pt x="583565" y="310629"/>
                  </a:moveTo>
                  <a:lnTo>
                    <a:pt x="361569" y="310629"/>
                  </a:lnTo>
                  <a:lnTo>
                    <a:pt x="344360" y="293420"/>
                  </a:lnTo>
                  <a:lnTo>
                    <a:pt x="344360" y="320040"/>
                  </a:lnTo>
                  <a:lnTo>
                    <a:pt x="291782" y="372618"/>
                  </a:lnTo>
                  <a:lnTo>
                    <a:pt x="248615" y="329450"/>
                  </a:lnTo>
                  <a:lnTo>
                    <a:pt x="239204" y="320040"/>
                  </a:lnTo>
                  <a:lnTo>
                    <a:pt x="291782" y="267462"/>
                  </a:lnTo>
                  <a:lnTo>
                    <a:pt x="344360" y="320040"/>
                  </a:lnTo>
                  <a:lnTo>
                    <a:pt x="344360" y="293420"/>
                  </a:lnTo>
                  <a:lnTo>
                    <a:pt x="318401" y="267462"/>
                  </a:lnTo>
                  <a:lnTo>
                    <a:pt x="301193" y="250253"/>
                  </a:lnTo>
                  <a:lnTo>
                    <a:pt x="301193" y="160020"/>
                  </a:lnTo>
                  <a:lnTo>
                    <a:pt x="282371" y="160020"/>
                  </a:lnTo>
                  <a:lnTo>
                    <a:pt x="282371" y="250253"/>
                  </a:lnTo>
                  <a:lnTo>
                    <a:pt x="222008" y="310629"/>
                  </a:lnTo>
                  <a:lnTo>
                    <a:pt x="0" y="310629"/>
                  </a:lnTo>
                  <a:lnTo>
                    <a:pt x="0" y="470636"/>
                  </a:lnTo>
                  <a:lnTo>
                    <a:pt x="18821" y="470636"/>
                  </a:lnTo>
                  <a:lnTo>
                    <a:pt x="18821" y="329450"/>
                  </a:lnTo>
                  <a:lnTo>
                    <a:pt x="222008" y="329450"/>
                  </a:lnTo>
                  <a:lnTo>
                    <a:pt x="282371" y="389826"/>
                  </a:lnTo>
                  <a:lnTo>
                    <a:pt x="282371" y="470636"/>
                  </a:lnTo>
                  <a:lnTo>
                    <a:pt x="301193" y="470636"/>
                  </a:lnTo>
                  <a:lnTo>
                    <a:pt x="301193" y="389826"/>
                  </a:lnTo>
                  <a:lnTo>
                    <a:pt x="318401" y="372618"/>
                  </a:lnTo>
                  <a:lnTo>
                    <a:pt x="361569" y="329450"/>
                  </a:lnTo>
                  <a:lnTo>
                    <a:pt x="564743" y="329450"/>
                  </a:lnTo>
                  <a:lnTo>
                    <a:pt x="564743" y="470636"/>
                  </a:lnTo>
                  <a:lnTo>
                    <a:pt x="583565" y="470636"/>
                  </a:lnTo>
                  <a:lnTo>
                    <a:pt x="583565" y="329450"/>
                  </a:lnTo>
                  <a:lnTo>
                    <a:pt x="583565" y="310629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object 49"/>
          <p:cNvSpPr/>
          <p:nvPr/>
        </p:nvSpPr>
        <p:spPr>
          <a:xfrm>
            <a:off x="1676400" y="833627"/>
            <a:ext cx="0" cy="5226685"/>
          </a:xfrm>
          <a:custGeom>
            <a:avLst/>
            <a:gdLst/>
            <a:ahLst/>
            <a:cxnLst/>
            <a:rect l="l" t="t" r="r" b="b"/>
            <a:pathLst>
              <a:path h="5226685">
                <a:moveTo>
                  <a:pt x="0" y="0"/>
                </a:moveTo>
                <a:lnTo>
                  <a:pt x="0" y="5226177"/>
                </a:lnTo>
              </a:path>
            </a:pathLst>
          </a:custGeom>
          <a:ln w="12700">
            <a:solidFill>
              <a:srgbClr val="3E6D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bject 31">
            <a:extLst>
              <a:ext uri="{FF2B5EF4-FFF2-40B4-BE49-F238E27FC236}">
                <a16:creationId xmlns:a16="http://schemas.microsoft.com/office/drawing/2014/main" id="{FFBCC0DE-D984-CFCF-E5DC-E67EC91F8E26}"/>
              </a:ext>
            </a:extLst>
          </p:cNvPr>
          <p:cNvSpPr txBox="1"/>
          <p:nvPr/>
        </p:nvSpPr>
        <p:spPr>
          <a:xfrm>
            <a:off x="2179230" y="1189406"/>
            <a:ext cx="10088970" cy="51918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Il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Comune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compila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e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invia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una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richiesta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di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supporto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: </a:t>
            </a: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algn="ctr">
              <a:lnSpc>
                <a:spcPts val="1989"/>
              </a:lnSpc>
              <a:buClrTx/>
              <a:defRPr/>
            </a:pPr>
            <a:r>
              <a:rPr lang="it-IT" sz="2000" b="1" dirty="0">
                <a:solidFill>
                  <a:srgbClr val="C0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https://www.supportopnrr-rl.it</a:t>
            </a:r>
            <a:r>
              <a:rPr lang="it-IT" sz="2000" b="1" dirty="0">
                <a:solidFill>
                  <a:srgbClr val="C00000"/>
                </a:solidFill>
              </a:rPr>
              <a:t> </a:t>
            </a: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1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ssegnazione</a:t>
            </a:r>
            <a:r>
              <a:rPr kumimoji="0" lang="it-IT" sz="20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alla TF competente o in collaborazione con altre TF</a:t>
            </a:r>
            <a:endParaRPr lang="it-IT" sz="2000" b="1" kern="1200" spc="-5" dirty="0">
              <a:solidFill>
                <a:srgbClr val="2D2F92"/>
              </a:solidFill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Collegamento</a:t>
            </a:r>
            <a:r>
              <a:rPr kumimoji="0" lang="it-IT" sz="2000" b="1" i="0" u="none" strike="noStrike" kern="1200" cap="none" spc="-1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del/dei</a:t>
            </a:r>
            <a:r>
              <a:rPr kumimoji="0" lang="it-IT" sz="20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referenti comunali</a:t>
            </a:r>
            <a:r>
              <a:rPr kumimoji="0" lang="it-IT" sz="2000" b="1" i="0" u="none" strike="noStrike" kern="1200" cap="none" spc="2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lang="it-IT" sz="2000" b="1" i="0" u="none" strike="noStrike" kern="1200" cap="none" spc="-1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lang="it-IT" sz="2000" b="1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l’esperto </a:t>
            </a:r>
            <a:r>
              <a:rPr kumimoji="0" lang="it-IT" sz="20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incaricato</a:t>
            </a:r>
            <a:r>
              <a:rPr kumimoji="0" lang="it-IT" sz="2000" b="1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della procedura 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434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</a:t>
            </a:r>
            <a:r>
              <a:rPr kumimoji="0" sz="2000" b="0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Attestazione</a:t>
            </a:r>
            <a:r>
              <a:rPr kumimoji="0" sz="2000" b="0" i="0" u="none" strike="noStrike" kern="1200" cap="none" spc="2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conflitto</a:t>
            </a:r>
            <a:r>
              <a:rPr kumimoji="0" sz="2000" b="0" i="0" u="none" strike="noStrike" kern="1200" cap="none" spc="1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</a:t>
            </a:r>
            <a:r>
              <a:rPr kumimoji="0" sz="2000" b="0" i="0" u="none" strike="noStrike" kern="1200" cap="none" spc="-1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interessi</a:t>
            </a:r>
            <a:r>
              <a:rPr kumimoji="0" sz="2000" b="0" i="0" u="none" strike="noStrike" kern="1200" cap="none" spc="3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lang="de-CH" sz="2000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A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tto</a:t>
            </a: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d’obbligo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)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L’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Esperto compila il file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«Gestione informazioni Comune»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e informazioni relative ad eventuali progetti PNRR programmati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b="1" kern="1200" dirty="0">
              <a:solidFill>
                <a:srgbClr val="2D2F92"/>
              </a:solidFill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1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l’esperto</a:t>
            </a:r>
            <a:r>
              <a:rPr kumimoji="0" sz="2000" b="1" i="0" u="none" strike="noStrike" kern="1200" cap="none" spc="-2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lang="it-IT" sz="2000" b="1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prende contatti con i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referent</a:t>
            </a:r>
            <a:r>
              <a:rPr kumimoji="0" lang="it-IT" sz="20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 comunali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155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36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Esegue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check </a:t>
            </a:r>
            <a:r>
              <a:rPr kumimoji="0" lang="en-GB" sz="20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list</a:t>
            </a:r>
            <a:r>
              <a:rPr kumimoji="0" lang="en-GB" sz="2000" b="0" i="0" u="none" strike="noStrike" kern="1200" cap="none" spc="2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20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</a:t>
            </a:r>
            <a:r>
              <a:rPr kumimoji="0" lang="en-GB" sz="2000" b="0" i="0" u="none" strike="noStrike" kern="1200" cap="none" spc="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2000" b="0" i="0" u="none" strike="noStrike" kern="1200" cap="none" spc="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ciascuna</a:t>
            </a:r>
            <a:r>
              <a:rPr kumimoji="0" lang="en-GB" sz="2000" b="0" i="0" u="none" strike="noStrike" kern="1200" cap="none" spc="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2000" b="0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procedura</a:t>
            </a:r>
            <a:r>
              <a:rPr kumimoji="0" lang="en-GB" sz="2000" b="0" i="0" u="none" strike="noStrike" kern="1200" cap="none" spc="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complessa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155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36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20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fissa </a:t>
            </a:r>
            <a:r>
              <a:rPr kumimoji="0" sz="2000" b="0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appuntamento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per</a:t>
            </a:r>
            <a:r>
              <a:rPr kumimoji="0" sz="2000" b="0" i="0" u="none" strike="noStrike" kern="1200" cap="none" spc="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il</a:t>
            </a:r>
            <a:r>
              <a:rPr kumimoji="0" sz="2000" b="0" i="0" u="none" strike="noStrike" kern="1200" cap="none" spc="2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rilevamento</a:t>
            </a:r>
            <a:r>
              <a:rPr kumimoji="0" sz="2000" b="0" i="0" u="none" strike="noStrike" kern="1200" cap="none" spc="2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dei</a:t>
            </a:r>
            <a:r>
              <a:rPr kumimoji="0" sz="2000" b="0" i="0" u="none" strike="noStrike" kern="1200" cap="none" spc="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fabbisogni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52" name="object 44">
            <a:extLst>
              <a:ext uri="{FF2B5EF4-FFF2-40B4-BE49-F238E27FC236}">
                <a16:creationId xmlns:a16="http://schemas.microsoft.com/office/drawing/2014/main" id="{F368644D-756B-7124-6CA2-9A9F2D340B7F}"/>
              </a:ext>
            </a:extLst>
          </p:cNvPr>
          <p:cNvGrpSpPr/>
          <p:nvPr/>
        </p:nvGrpSpPr>
        <p:grpSpPr>
          <a:xfrm>
            <a:off x="748586" y="5529051"/>
            <a:ext cx="464820" cy="530860"/>
            <a:chOff x="933842" y="3458754"/>
            <a:chExt cx="464820" cy="530860"/>
          </a:xfrm>
        </p:grpSpPr>
        <p:pic>
          <p:nvPicPr>
            <p:cNvPr id="53" name="object 45">
              <a:extLst>
                <a:ext uri="{FF2B5EF4-FFF2-40B4-BE49-F238E27FC236}">
                  <a16:creationId xmlns:a16="http://schemas.microsoft.com/office/drawing/2014/main" id="{F2B99EBE-01FE-E116-2FA6-B310646B841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7298" y="3496355"/>
              <a:ext cx="237408" cy="238480"/>
            </a:xfrm>
            <a:prstGeom prst="rect">
              <a:avLst/>
            </a:prstGeom>
          </p:spPr>
        </p:pic>
        <p:sp>
          <p:nvSpPr>
            <p:cNvPr id="54" name="object 46">
              <a:extLst>
                <a:ext uri="{FF2B5EF4-FFF2-40B4-BE49-F238E27FC236}">
                  <a16:creationId xmlns:a16="http://schemas.microsoft.com/office/drawing/2014/main" id="{C66468C5-B2EC-58DC-6CF5-D97C8CE09C2E}"/>
                </a:ext>
              </a:extLst>
            </p:cNvPr>
            <p:cNvSpPr/>
            <p:nvPr/>
          </p:nvSpPr>
          <p:spPr>
            <a:xfrm>
              <a:off x="933830" y="3458755"/>
              <a:ext cx="464820" cy="530860"/>
            </a:xfrm>
            <a:custGeom>
              <a:avLst/>
              <a:gdLst/>
              <a:ahLst/>
              <a:cxnLst/>
              <a:rect l="l" t="t" r="r" b="b"/>
              <a:pathLst>
                <a:path w="464819" h="530860">
                  <a:moveTo>
                    <a:pt x="413816" y="130822"/>
                  </a:moveTo>
                  <a:lnTo>
                    <a:pt x="399288" y="110502"/>
                  </a:lnTo>
                  <a:lnTo>
                    <a:pt x="399288" y="126809"/>
                  </a:lnTo>
                  <a:lnTo>
                    <a:pt x="399288" y="192938"/>
                  </a:lnTo>
                  <a:lnTo>
                    <a:pt x="396036" y="196189"/>
                  </a:lnTo>
                  <a:lnTo>
                    <a:pt x="384759" y="196189"/>
                  </a:lnTo>
                  <a:lnTo>
                    <a:pt x="384759" y="123558"/>
                  </a:lnTo>
                  <a:lnTo>
                    <a:pt x="396036" y="123558"/>
                  </a:lnTo>
                  <a:lnTo>
                    <a:pt x="399288" y="126809"/>
                  </a:lnTo>
                  <a:lnTo>
                    <a:pt x="399288" y="110502"/>
                  </a:lnTo>
                  <a:lnTo>
                    <a:pt x="392023" y="109029"/>
                  </a:lnTo>
                  <a:lnTo>
                    <a:pt x="383552" y="109029"/>
                  </a:lnTo>
                  <a:lnTo>
                    <a:pt x="359816" y="63754"/>
                  </a:lnTo>
                  <a:lnTo>
                    <a:pt x="324421" y="29387"/>
                  </a:lnTo>
                  <a:lnTo>
                    <a:pt x="297662" y="16052"/>
                  </a:lnTo>
                  <a:lnTo>
                    <a:pt x="280682" y="7581"/>
                  </a:lnTo>
                  <a:lnTo>
                    <a:pt x="231927" y="0"/>
                  </a:lnTo>
                  <a:lnTo>
                    <a:pt x="181495" y="8305"/>
                  </a:lnTo>
                  <a:lnTo>
                    <a:pt x="132105" y="35318"/>
                  </a:lnTo>
                  <a:lnTo>
                    <a:pt x="115239" y="55435"/>
                  </a:lnTo>
                  <a:lnTo>
                    <a:pt x="120878" y="61137"/>
                  </a:lnTo>
                  <a:lnTo>
                    <a:pt x="125488" y="61150"/>
                  </a:lnTo>
                  <a:lnTo>
                    <a:pt x="128473" y="58178"/>
                  </a:lnTo>
                  <a:lnTo>
                    <a:pt x="165874" y="30568"/>
                  </a:lnTo>
                  <a:lnTo>
                    <a:pt x="208495" y="16510"/>
                  </a:lnTo>
                  <a:lnTo>
                    <a:pt x="252945" y="16052"/>
                  </a:lnTo>
                  <a:lnTo>
                    <a:pt x="295846" y="29222"/>
                  </a:lnTo>
                  <a:lnTo>
                    <a:pt x="333806" y="56057"/>
                  </a:lnTo>
                  <a:lnTo>
                    <a:pt x="363829" y="98513"/>
                  </a:lnTo>
                  <a:lnTo>
                    <a:pt x="370243" y="114757"/>
                  </a:lnTo>
                  <a:lnTo>
                    <a:pt x="370243" y="203060"/>
                  </a:lnTo>
                  <a:lnTo>
                    <a:pt x="300177" y="226415"/>
                  </a:lnTo>
                  <a:lnTo>
                    <a:pt x="293624" y="220814"/>
                  </a:lnTo>
                  <a:lnTo>
                    <a:pt x="285686" y="218262"/>
                  </a:lnTo>
                  <a:lnTo>
                    <a:pt x="277380" y="218871"/>
                  </a:lnTo>
                  <a:lnTo>
                    <a:pt x="269684" y="222758"/>
                  </a:lnTo>
                  <a:lnTo>
                    <a:pt x="264083" y="229323"/>
                  </a:lnTo>
                  <a:lnTo>
                    <a:pt x="261531" y="237248"/>
                  </a:lnTo>
                  <a:lnTo>
                    <a:pt x="262140" y="245554"/>
                  </a:lnTo>
                  <a:lnTo>
                    <a:pt x="266026" y="253263"/>
                  </a:lnTo>
                  <a:lnTo>
                    <a:pt x="272592" y="258851"/>
                  </a:lnTo>
                  <a:lnTo>
                    <a:pt x="280517" y="261404"/>
                  </a:lnTo>
                  <a:lnTo>
                    <a:pt x="288823" y="260794"/>
                  </a:lnTo>
                  <a:lnTo>
                    <a:pt x="296532" y="256921"/>
                  </a:lnTo>
                  <a:lnTo>
                    <a:pt x="301675" y="252869"/>
                  </a:lnTo>
                  <a:lnTo>
                    <a:pt x="304723" y="246722"/>
                  </a:lnTo>
                  <a:lnTo>
                    <a:pt x="304825" y="240169"/>
                  </a:lnTo>
                  <a:lnTo>
                    <a:pt x="346125" y="226415"/>
                  </a:lnTo>
                  <a:lnTo>
                    <a:pt x="393712" y="210553"/>
                  </a:lnTo>
                  <a:lnTo>
                    <a:pt x="401612" y="208394"/>
                  </a:lnTo>
                  <a:lnTo>
                    <a:pt x="407987" y="203657"/>
                  </a:lnTo>
                  <a:lnTo>
                    <a:pt x="412242" y="196964"/>
                  </a:lnTo>
                  <a:lnTo>
                    <a:pt x="412394" y="196189"/>
                  </a:lnTo>
                  <a:lnTo>
                    <a:pt x="413816" y="188925"/>
                  </a:lnTo>
                  <a:lnTo>
                    <a:pt x="413816" y="130822"/>
                  </a:lnTo>
                  <a:close/>
                </a:path>
                <a:path w="464819" h="530860">
                  <a:moveTo>
                    <a:pt x="464477" y="417779"/>
                  </a:moveTo>
                  <a:lnTo>
                    <a:pt x="449795" y="377444"/>
                  </a:lnTo>
                  <a:lnTo>
                    <a:pt x="413499" y="349250"/>
                  </a:lnTo>
                  <a:lnTo>
                    <a:pt x="357174" y="321741"/>
                  </a:lnTo>
                  <a:lnTo>
                    <a:pt x="303872" y="306133"/>
                  </a:lnTo>
                  <a:lnTo>
                    <a:pt x="256311" y="298932"/>
                  </a:lnTo>
                  <a:lnTo>
                    <a:pt x="232232" y="297980"/>
                  </a:lnTo>
                  <a:lnTo>
                    <a:pt x="208216" y="299186"/>
                  </a:lnTo>
                  <a:lnTo>
                    <a:pt x="160731" y="306374"/>
                  </a:lnTo>
                  <a:lnTo>
                    <a:pt x="107721" y="322427"/>
                  </a:lnTo>
                  <a:lnTo>
                    <a:pt x="51473" y="349885"/>
                  </a:lnTo>
                  <a:lnTo>
                    <a:pt x="14757" y="377393"/>
                  </a:lnTo>
                  <a:lnTo>
                    <a:pt x="0" y="417779"/>
                  </a:lnTo>
                  <a:lnTo>
                    <a:pt x="0" y="530313"/>
                  </a:lnTo>
                  <a:lnTo>
                    <a:pt x="14528" y="530313"/>
                  </a:lnTo>
                  <a:lnTo>
                    <a:pt x="14528" y="417779"/>
                  </a:lnTo>
                  <a:lnTo>
                    <a:pt x="16014" y="406539"/>
                  </a:lnTo>
                  <a:lnTo>
                    <a:pt x="59156" y="362204"/>
                  </a:lnTo>
                  <a:lnTo>
                    <a:pt x="112953" y="335991"/>
                  </a:lnTo>
                  <a:lnTo>
                    <a:pt x="163703" y="320624"/>
                  </a:lnTo>
                  <a:lnTo>
                    <a:pt x="209207" y="313690"/>
                  </a:lnTo>
                  <a:lnTo>
                    <a:pt x="232232" y="312508"/>
                  </a:lnTo>
                  <a:lnTo>
                    <a:pt x="255270" y="313436"/>
                  </a:lnTo>
                  <a:lnTo>
                    <a:pt x="300761" y="320357"/>
                  </a:lnTo>
                  <a:lnTo>
                    <a:pt x="351688" y="335229"/>
                  </a:lnTo>
                  <a:lnTo>
                    <a:pt x="405472" y="361403"/>
                  </a:lnTo>
                  <a:lnTo>
                    <a:pt x="438353" y="386435"/>
                  </a:lnTo>
                  <a:lnTo>
                    <a:pt x="449948" y="417791"/>
                  </a:lnTo>
                  <a:lnTo>
                    <a:pt x="449948" y="530313"/>
                  </a:lnTo>
                  <a:lnTo>
                    <a:pt x="464477" y="530313"/>
                  </a:lnTo>
                  <a:lnTo>
                    <a:pt x="464477" y="417779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5" name="object 42">
            <a:extLst>
              <a:ext uri="{FF2B5EF4-FFF2-40B4-BE49-F238E27FC236}">
                <a16:creationId xmlns:a16="http://schemas.microsoft.com/office/drawing/2014/main" id="{3A129D68-6292-CBB6-325E-84D470C423AB}"/>
              </a:ext>
            </a:extLst>
          </p:cNvPr>
          <p:cNvSpPr/>
          <p:nvPr/>
        </p:nvSpPr>
        <p:spPr>
          <a:xfrm>
            <a:off x="740263" y="4413048"/>
            <a:ext cx="502499" cy="665321"/>
          </a:xfrm>
          <a:custGeom>
            <a:avLst/>
            <a:gdLst/>
            <a:ahLst/>
            <a:cxnLst/>
            <a:rect l="l" t="t" r="r" b="b"/>
            <a:pathLst>
              <a:path w="309880" h="414654">
                <a:moveTo>
                  <a:pt x="159994" y="336613"/>
                </a:moveTo>
                <a:lnTo>
                  <a:pt x="51612" y="336613"/>
                </a:lnTo>
                <a:lnTo>
                  <a:pt x="51612" y="346964"/>
                </a:lnTo>
                <a:lnTo>
                  <a:pt x="159994" y="346964"/>
                </a:lnTo>
                <a:lnTo>
                  <a:pt x="159994" y="336613"/>
                </a:lnTo>
                <a:close/>
              </a:path>
              <a:path w="309880" h="414654">
                <a:moveTo>
                  <a:pt x="159994" y="274485"/>
                </a:moveTo>
                <a:lnTo>
                  <a:pt x="51612" y="274485"/>
                </a:lnTo>
                <a:lnTo>
                  <a:pt x="51612" y="284848"/>
                </a:lnTo>
                <a:lnTo>
                  <a:pt x="159994" y="284848"/>
                </a:lnTo>
                <a:lnTo>
                  <a:pt x="159994" y="274485"/>
                </a:lnTo>
                <a:close/>
              </a:path>
              <a:path w="309880" h="414654">
                <a:moveTo>
                  <a:pt x="159994" y="212369"/>
                </a:moveTo>
                <a:lnTo>
                  <a:pt x="51612" y="212369"/>
                </a:lnTo>
                <a:lnTo>
                  <a:pt x="51612" y="222719"/>
                </a:lnTo>
                <a:lnTo>
                  <a:pt x="159994" y="222719"/>
                </a:lnTo>
                <a:lnTo>
                  <a:pt x="159994" y="212369"/>
                </a:lnTo>
                <a:close/>
              </a:path>
              <a:path w="309880" h="414654">
                <a:moveTo>
                  <a:pt x="159994" y="150228"/>
                </a:moveTo>
                <a:lnTo>
                  <a:pt x="51612" y="150228"/>
                </a:lnTo>
                <a:lnTo>
                  <a:pt x="51612" y="160591"/>
                </a:lnTo>
                <a:lnTo>
                  <a:pt x="159994" y="160591"/>
                </a:lnTo>
                <a:lnTo>
                  <a:pt x="159994" y="150228"/>
                </a:lnTo>
                <a:close/>
              </a:path>
              <a:path w="309880" h="414654">
                <a:moveTo>
                  <a:pt x="173012" y="34264"/>
                </a:moveTo>
                <a:lnTo>
                  <a:pt x="165176" y="26187"/>
                </a:lnTo>
                <a:lnTo>
                  <a:pt x="162648" y="26149"/>
                </a:lnTo>
                <a:lnTo>
                  <a:pt x="162648" y="39852"/>
                </a:lnTo>
                <a:lnTo>
                  <a:pt x="162623" y="48310"/>
                </a:lnTo>
                <a:lnTo>
                  <a:pt x="159207" y="51828"/>
                </a:lnTo>
                <a:lnTo>
                  <a:pt x="150647" y="51930"/>
                </a:lnTo>
                <a:lnTo>
                  <a:pt x="147142" y="48488"/>
                </a:lnTo>
                <a:lnTo>
                  <a:pt x="147104" y="39852"/>
                </a:lnTo>
                <a:lnTo>
                  <a:pt x="150469" y="36398"/>
                </a:lnTo>
                <a:lnTo>
                  <a:pt x="154749" y="36347"/>
                </a:lnTo>
                <a:lnTo>
                  <a:pt x="159334" y="36423"/>
                </a:lnTo>
                <a:lnTo>
                  <a:pt x="162648" y="39852"/>
                </a:lnTo>
                <a:lnTo>
                  <a:pt x="162648" y="26149"/>
                </a:lnTo>
                <a:lnTo>
                  <a:pt x="155346" y="26009"/>
                </a:lnTo>
                <a:lnTo>
                  <a:pt x="154838" y="26009"/>
                </a:lnTo>
                <a:lnTo>
                  <a:pt x="147802" y="27432"/>
                </a:lnTo>
                <a:lnTo>
                  <a:pt x="142062" y="31305"/>
                </a:lnTo>
                <a:lnTo>
                  <a:pt x="138188" y="37058"/>
                </a:lnTo>
                <a:lnTo>
                  <a:pt x="136766" y="44107"/>
                </a:lnTo>
                <a:lnTo>
                  <a:pt x="138188" y="51168"/>
                </a:lnTo>
                <a:lnTo>
                  <a:pt x="142062" y="56921"/>
                </a:lnTo>
                <a:lnTo>
                  <a:pt x="147802" y="60807"/>
                </a:lnTo>
                <a:lnTo>
                  <a:pt x="154838" y="62230"/>
                </a:lnTo>
                <a:lnTo>
                  <a:pt x="161874" y="60807"/>
                </a:lnTo>
                <a:lnTo>
                  <a:pt x="172986" y="36347"/>
                </a:lnTo>
                <a:lnTo>
                  <a:pt x="173012" y="34264"/>
                </a:lnTo>
                <a:close/>
              </a:path>
              <a:path w="309880" h="414654">
                <a:moveTo>
                  <a:pt x="257835" y="324739"/>
                </a:moveTo>
                <a:lnTo>
                  <a:pt x="250532" y="317423"/>
                </a:lnTo>
                <a:lnTo>
                  <a:pt x="212890" y="355180"/>
                </a:lnTo>
                <a:lnTo>
                  <a:pt x="195897" y="338124"/>
                </a:lnTo>
                <a:lnTo>
                  <a:pt x="188607" y="345452"/>
                </a:lnTo>
                <a:lnTo>
                  <a:pt x="212890" y="369824"/>
                </a:lnTo>
                <a:lnTo>
                  <a:pt x="257835" y="324739"/>
                </a:lnTo>
                <a:close/>
              </a:path>
              <a:path w="309880" h="414654">
                <a:moveTo>
                  <a:pt x="257835" y="262623"/>
                </a:moveTo>
                <a:lnTo>
                  <a:pt x="250532" y="255295"/>
                </a:lnTo>
                <a:lnTo>
                  <a:pt x="212890" y="293052"/>
                </a:lnTo>
                <a:lnTo>
                  <a:pt x="195897" y="276009"/>
                </a:lnTo>
                <a:lnTo>
                  <a:pt x="188607" y="283324"/>
                </a:lnTo>
                <a:lnTo>
                  <a:pt x="212890" y="307695"/>
                </a:lnTo>
                <a:lnTo>
                  <a:pt x="257835" y="262623"/>
                </a:lnTo>
                <a:close/>
              </a:path>
              <a:path w="309880" h="414654">
                <a:moveTo>
                  <a:pt x="257835" y="200494"/>
                </a:moveTo>
                <a:lnTo>
                  <a:pt x="250532" y="193179"/>
                </a:lnTo>
                <a:lnTo>
                  <a:pt x="212890" y="230924"/>
                </a:lnTo>
                <a:lnTo>
                  <a:pt x="195897" y="213880"/>
                </a:lnTo>
                <a:lnTo>
                  <a:pt x="188607" y="221208"/>
                </a:lnTo>
                <a:lnTo>
                  <a:pt x="212890" y="245567"/>
                </a:lnTo>
                <a:lnTo>
                  <a:pt x="257835" y="200494"/>
                </a:lnTo>
                <a:close/>
              </a:path>
              <a:path w="309880" h="414654">
                <a:moveTo>
                  <a:pt x="257835" y="138353"/>
                </a:moveTo>
                <a:lnTo>
                  <a:pt x="250532" y="131038"/>
                </a:lnTo>
                <a:lnTo>
                  <a:pt x="212890" y="168795"/>
                </a:lnTo>
                <a:lnTo>
                  <a:pt x="195897" y="151752"/>
                </a:lnTo>
                <a:lnTo>
                  <a:pt x="188607" y="159067"/>
                </a:lnTo>
                <a:lnTo>
                  <a:pt x="212890" y="183438"/>
                </a:lnTo>
                <a:lnTo>
                  <a:pt x="257835" y="138353"/>
                </a:lnTo>
                <a:close/>
              </a:path>
              <a:path w="309880" h="414654">
                <a:moveTo>
                  <a:pt x="309664" y="56946"/>
                </a:moveTo>
                <a:lnTo>
                  <a:pt x="308051" y="48882"/>
                </a:lnTo>
                <a:lnTo>
                  <a:pt x="303618" y="42303"/>
                </a:lnTo>
                <a:lnTo>
                  <a:pt x="299351" y="39420"/>
                </a:lnTo>
                <a:lnTo>
                  <a:pt x="299351" y="51231"/>
                </a:lnTo>
                <a:lnTo>
                  <a:pt x="299351" y="399275"/>
                </a:lnTo>
                <a:lnTo>
                  <a:pt x="294728" y="403910"/>
                </a:lnTo>
                <a:lnTo>
                  <a:pt x="14947" y="403910"/>
                </a:lnTo>
                <a:lnTo>
                  <a:pt x="10325" y="399275"/>
                </a:lnTo>
                <a:lnTo>
                  <a:pt x="10325" y="51231"/>
                </a:lnTo>
                <a:lnTo>
                  <a:pt x="14947" y="46596"/>
                </a:lnTo>
                <a:lnTo>
                  <a:pt x="77419" y="46596"/>
                </a:lnTo>
                <a:lnTo>
                  <a:pt x="77419" y="98475"/>
                </a:lnTo>
                <a:lnTo>
                  <a:pt x="232257" y="98475"/>
                </a:lnTo>
                <a:lnTo>
                  <a:pt x="232257" y="88112"/>
                </a:lnTo>
                <a:lnTo>
                  <a:pt x="232257" y="46596"/>
                </a:lnTo>
                <a:lnTo>
                  <a:pt x="294728" y="46596"/>
                </a:lnTo>
                <a:lnTo>
                  <a:pt x="299351" y="51231"/>
                </a:lnTo>
                <a:lnTo>
                  <a:pt x="299351" y="39420"/>
                </a:lnTo>
                <a:lnTo>
                  <a:pt x="297065" y="37871"/>
                </a:lnTo>
                <a:lnTo>
                  <a:pt x="289026" y="36245"/>
                </a:lnTo>
                <a:lnTo>
                  <a:pt x="221932" y="36245"/>
                </a:lnTo>
                <a:lnTo>
                  <a:pt x="221932" y="46596"/>
                </a:lnTo>
                <a:lnTo>
                  <a:pt x="221932" y="88112"/>
                </a:lnTo>
                <a:lnTo>
                  <a:pt x="87744" y="88112"/>
                </a:lnTo>
                <a:lnTo>
                  <a:pt x="87744" y="46596"/>
                </a:lnTo>
                <a:lnTo>
                  <a:pt x="108381" y="46596"/>
                </a:lnTo>
                <a:lnTo>
                  <a:pt x="108381" y="17297"/>
                </a:lnTo>
                <a:lnTo>
                  <a:pt x="115316" y="10350"/>
                </a:lnTo>
                <a:lnTo>
                  <a:pt x="194360" y="10350"/>
                </a:lnTo>
                <a:lnTo>
                  <a:pt x="201282" y="17297"/>
                </a:lnTo>
                <a:lnTo>
                  <a:pt x="201282" y="46596"/>
                </a:lnTo>
                <a:lnTo>
                  <a:pt x="221932" y="46596"/>
                </a:lnTo>
                <a:lnTo>
                  <a:pt x="221932" y="36245"/>
                </a:lnTo>
                <a:lnTo>
                  <a:pt x="211607" y="36245"/>
                </a:lnTo>
                <a:lnTo>
                  <a:pt x="211607" y="25882"/>
                </a:lnTo>
                <a:lnTo>
                  <a:pt x="185801" y="0"/>
                </a:lnTo>
                <a:lnTo>
                  <a:pt x="123875" y="0"/>
                </a:lnTo>
                <a:lnTo>
                  <a:pt x="113830" y="2032"/>
                </a:lnTo>
                <a:lnTo>
                  <a:pt x="105625" y="7581"/>
                </a:lnTo>
                <a:lnTo>
                  <a:pt x="100101" y="15811"/>
                </a:lnTo>
                <a:lnTo>
                  <a:pt x="98069" y="25882"/>
                </a:lnTo>
                <a:lnTo>
                  <a:pt x="98069" y="36245"/>
                </a:lnTo>
                <a:lnTo>
                  <a:pt x="20650" y="36245"/>
                </a:lnTo>
                <a:lnTo>
                  <a:pt x="12611" y="37871"/>
                </a:lnTo>
                <a:lnTo>
                  <a:pt x="6057" y="42303"/>
                </a:lnTo>
                <a:lnTo>
                  <a:pt x="1625" y="48882"/>
                </a:lnTo>
                <a:lnTo>
                  <a:pt x="0" y="56946"/>
                </a:lnTo>
                <a:lnTo>
                  <a:pt x="0" y="393560"/>
                </a:lnTo>
                <a:lnTo>
                  <a:pt x="1625" y="401624"/>
                </a:lnTo>
                <a:lnTo>
                  <a:pt x="6057" y="408203"/>
                </a:lnTo>
                <a:lnTo>
                  <a:pt x="12611" y="412635"/>
                </a:lnTo>
                <a:lnTo>
                  <a:pt x="20650" y="414261"/>
                </a:lnTo>
                <a:lnTo>
                  <a:pt x="289026" y="414261"/>
                </a:lnTo>
                <a:lnTo>
                  <a:pt x="297065" y="412635"/>
                </a:lnTo>
                <a:lnTo>
                  <a:pt x="303618" y="408203"/>
                </a:lnTo>
                <a:lnTo>
                  <a:pt x="306501" y="403910"/>
                </a:lnTo>
                <a:lnTo>
                  <a:pt x="308051" y="401624"/>
                </a:lnTo>
                <a:lnTo>
                  <a:pt x="309664" y="393560"/>
                </a:lnTo>
                <a:lnTo>
                  <a:pt x="309664" y="56946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300634" y="83566"/>
            <a:ext cx="89230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de-CH" spc="-10" dirty="0" err="1"/>
              <a:t>Supporto</a:t>
            </a:r>
            <a:r>
              <a:rPr lang="de-CH" spc="-10" dirty="0"/>
              <a:t> </a:t>
            </a:r>
            <a:r>
              <a:rPr lang="de-CH" spc="-10" dirty="0" err="1"/>
              <a:t>specifico</a:t>
            </a:r>
            <a:r>
              <a:rPr lang="de-CH" spc="-10" dirty="0"/>
              <a:t> </a:t>
            </a:r>
            <a:r>
              <a:rPr spc="-5" dirty="0"/>
              <a:t>| </a:t>
            </a:r>
            <a:r>
              <a:rPr lang="it-IT" b="0" spc="-5" dirty="0">
                <a:solidFill>
                  <a:srgbClr val="756F6F"/>
                </a:solidFill>
                <a:latin typeface="Calibri"/>
                <a:cs typeface="Calibri"/>
              </a:rPr>
              <a:t> </a:t>
            </a:r>
            <a:r>
              <a:rPr lang="it-IT" b="0" spc="-5" dirty="0">
                <a:solidFill>
                  <a:srgbClr val="756F6F"/>
                </a:solidFill>
              </a:rPr>
              <a:t>I</a:t>
            </a:r>
            <a:r>
              <a:rPr lang="it-IT" b="0" spc="-5" dirty="0">
                <a:solidFill>
                  <a:srgbClr val="756F6F"/>
                </a:solidFill>
                <a:latin typeface="Calibri"/>
                <a:cs typeface="Calibri"/>
              </a:rPr>
              <a:t>n </a:t>
            </a:r>
            <a:r>
              <a:rPr lang="it-IT" b="0" spc="-5" dirty="0">
                <a:solidFill>
                  <a:srgbClr val="756F6F"/>
                </a:solidFill>
              </a:rPr>
              <a:t>seconda fase </a:t>
            </a:r>
            <a:r>
              <a:rPr lang="it-IT" b="0" spc="-5" dirty="0">
                <a:solidFill>
                  <a:srgbClr val="756F6F"/>
                </a:solidFill>
                <a:latin typeface="Calibri"/>
                <a:cs typeface="Calibri"/>
              </a:rPr>
              <a:t> </a:t>
            </a:r>
            <a:endParaRPr b="0" spc="-5" dirty="0">
              <a:solidFill>
                <a:srgbClr val="756F6F"/>
              </a:solidFill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76047" y="3002080"/>
            <a:ext cx="542290" cy="566420"/>
            <a:chOff x="795208" y="3883135"/>
            <a:chExt cx="542290" cy="566420"/>
          </a:xfrm>
        </p:grpSpPr>
        <p:pic>
          <p:nvPicPr>
            <p:cNvPr id="33" name="object 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5686" y="3883135"/>
              <a:ext cx="240956" cy="24144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95208" y="4154761"/>
              <a:ext cx="417195" cy="241935"/>
            </a:xfrm>
            <a:custGeom>
              <a:avLst/>
              <a:gdLst/>
              <a:ahLst/>
              <a:cxnLst/>
              <a:rect l="l" t="t" r="r" b="b"/>
              <a:pathLst>
                <a:path w="417194" h="241935">
                  <a:moveTo>
                    <a:pt x="240956" y="0"/>
                  </a:moveTo>
                  <a:lnTo>
                    <a:pt x="191280" y="4167"/>
                  </a:lnTo>
                  <a:lnTo>
                    <a:pt x="142597" y="14909"/>
                  </a:lnTo>
                  <a:lnTo>
                    <a:pt x="81983" y="38431"/>
                  </a:lnTo>
                  <a:lnTo>
                    <a:pt x="26178" y="71824"/>
                  </a:lnTo>
                  <a:lnTo>
                    <a:pt x="1970" y="109367"/>
                  </a:lnTo>
                  <a:lnTo>
                    <a:pt x="0" y="124506"/>
                  </a:lnTo>
                  <a:lnTo>
                    <a:pt x="0" y="241467"/>
                  </a:lnTo>
                  <a:lnTo>
                    <a:pt x="15059" y="241467"/>
                  </a:lnTo>
                  <a:lnTo>
                    <a:pt x="15059" y="124506"/>
                  </a:lnTo>
                  <a:lnTo>
                    <a:pt x="16610" y="112822"/>
                  </a:lnTo>
                  <a:lnTo>
                    <a:pt x="61351" y="66753"/>
                  </a:lnTo>
                  <a:lnTo>
                    <a:pt x="117178" y="39516"/>
                  </a:lnTo>
                  <a:lnTo>
                    <a:pt x="169832" y="23540"/>
                  </a:lnTo>
                  <a:lnTo>
                    <a:pt x="217061" y="16324"/>
                  </a:lnTo>
                  <a:lnTo>
                    <a:pt x="240956" y="15091"/>
                  </a:lnTo>
                  <a:lnTo>
                    <a:pt x="264863" y="16047"/>
                  </a:lnTo>
                  <a:lnTo>
                    <a:pt x="312072" y="23230"/>
                  </a:lnTo>
                  <a:lnTo>
                    <a:pt x="349774" y="33858"/>
                  </a:lnTo>
                  <a:lnTo>
                    <a:pt x="392345" y="50513"/>
                  </a:lnTo>
                  <a:lnTo>
                    <a:pt x="408522" y="46677"/>
                  </a:lnTo>
                  <a:lnTo>
                    <a:pt x="359372" y="21092"/>
                  </a:lnTo>
                  <a:lnTo>
                    <a:pt x="315261" y="8494"/>
                  </a:lnTo>
                  <a:lnTo>
                    <a:pt x="265934" y="996"/>
                  </a:lnTo>
                  <a:lnTo>
                    <a:pt x="240956" y="0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1464" y="4222674"/>
              <a:ext cx="225897" cy="226375"/>
            </a:xfrm>
            <a:prstGeom prst="rect">
              <a:avLst/>
            </a:prstGeom>
          </p:spPr>
        </p:pic>
      </p:grpSp>
      <p:sp>
        <p:nvSpPr>
          <p:cNvPr id="36" name="object 36"/>
          <p:cNvSpPr/>
          <p:nvPr/>
        </p:nvSpPr>
        <p:spPr>
          <a:xfrm>
            <a:off x="748586" y="1328949"/>
            <a:ext cx="624840" cy="444500"/>
          </a:xfrm>
          <a:custGeom>
            <a:avLst/>
            <a:gdLst/>
            <a:ahLst/>
            <a:cxnLst/>
            <a:rect l="l" t="t" r="r" b="b"/>
            <a:pathLst>
              <a:path w="624840" h="444500">
                <a:moveTo>
                  <a:pt x="624728" y="0"/>
                </a:moveTo>
                <a:lnTo>
                  <a:pt x="0" y="0"/>
                </a:lnTo>
                <a:lnTo>
                  <a:pt x="0" y="443900"/>
                </a:lnTo>
                <a:lnTo>
                  <a:pt x="624728" y="443900"/>
                </a:lnTo>
                <a:lnTo>
                  <a:pt x="624728" y="427459"/>
                </a:lnTo>
                <a:lnTo>
                  <a:pt x="28215" y="427459"/>
                </a:lnTo>
                <a:lnTo>
                  <a:pt x="39792" y="415731"/>
                </a:lnTo>
                <a:lnTo>
                  <a:pt x="16495" y="415731"/>
                </a:lnTo>
                <a:lnTo>
                  <a:pt x="16481" y="28182"/>
                </a:lnTo>
                <a:lnTo>
                  <a:pt x="39805" y="28182"/>
                </a:lnTo>
                <a:lnTo>
                  <a:pt x="28208" y="16584"/>
                </a:lnTo>
                <a:lnTo>
                  <a:pt x="28242" y="16440"/>
                </a:lnTo>
                <a:lnTo>
                  <a:pt x="624728" y="16440"/>
                </a:lnTo>
                <a:lnTo>
                  <a:pt x="624728" y="0"/>
                </a:lnTo>
                <a:close/>
              </a:path>
              <a:path w="624840" h="444500">
                <a:moveTo>
                  <a:pt x="426033" y="233575"/>
                </a:moveTo>
                <a:lnTo>
                  <a:pt x="402785" y="233575"/>
                </a:lnTo>
                <a:lnTo>
                  <a:pt x="596540" y="427336"/>
                </a:lnTo>
                <a:lnTo>
                  <a:pt x="624728" y="427459"/>
                </a:lnTo>
                <a:lnTo>
                  <a:pt x="624728" y="415718"/>
                </a:lnTo>
                <a:lnTo>
                  <a:pt x="608219" y="415718"/>
                </a:lnTo>
                <a:lnTo>
                  <a:pt x="426033" y="233575"/>
                </a:lnTo>
                <a:close/>
              </a:path>
              <a:path w="624840" h="444500">
                <a:moveTo>
                  <a:pt x="39805" y="28182"/>
                </a:moveTo>
                <a:lnTo>
                  <a:pt x="16481" y="28182"/>
                </a:lnTo>
                <a:lnTo>
                  <a:pt x="210325" y="221950"/>
                </a:lnTo>
                <a:lnTo>
                  <a:pt x="16549" y="415731"/>
                </a:lnTo>
                <a:lnTo>
                  <a:pt x="39792" y="415731"/>
                </a:lnTo>
                <a:lnTo>
                  <a:pt x="221942" y="233575"/>
                </a:lnTo>
                <a:lnTo>
                  <a:pt x="245192" y="233575"/>
                </a:lnTo>
                <a:lnTo>
                  <a:pt x="39805" y="28182"/>
                </a:lnTo>
                <a:close/>
              </a:path>
              <a:path w="624840" h="444500">
                <a:moveTo>
                  <a:pt x="624728" y="28175"/>
                </a:moveTo>
                <a:lnTo>
                  <a:pt x="608219" y="28175"/>
                </a:lnTo>
                <a:lnTo>
                  <a:pt x="608219" y="415718"/>
                </a:lnTo>
                <a:lnTo>
                  <a:pt x="624728" y="415718"/>
                </a:lnTo>
                <a:lnTo>
                  <a:pt x="624728" y="28175"/>
                </a:lnTo>
                <a:close/>
              </a:path>
              <a:path w="624840" h="444500">
                <a:moveTo>
                  <a:pt x="245192" y="233575"/>
                </a:moveTo>
                <a:lnTo>
                  <a:pt x="221942" y="233575"/>
                </a:lnTo>
                <a:lnTo>
                  <a:pt x="283309" y="294940"/>
                </a:lnTo>
                <a:lnTo>
                  <a:pt x="296919" y="303967"/>
                </a:lnTo>
                <a:lnTo>
                  <a:pt x="312361" y="306974"/>
                </a:lnTo>
                <a:lnTo>
                  <a:pt x="327836" y="303962"/>
                </a:lnTo>
                <a:lnTo>
                  <a:pt x="341435" y="294933"/>
                </a:lnTo>
                <a:lnTo>
                  <a:pt x="345867" y="290501"/>
                </a:lnTo>
                <a:lnTo>
                  <a:pt x="312367" y="290501"/>
                </a:lnTo>
                <a:lnTo>
                  <a:pt x="303089" y="288703"/>
                </a:lnTo>
                <a:lnTo>
                  <a:pt x="294923" y="283308"/>
                </a:lnTo>
                <a:lnTo>
                  <a:pt x="245192" y="233575"/>
                </a:lnTo>
                <a:close/>
              </a:path>
              <a:path w="624840" h="444500">
                <a:moveTo>
                  <a:pt x="624728" y="16440"/>
                </a:moveTo>
                <a:lnTo>
                  <a:pt x="596512" y="16440"/>
                </a:lnTo>
                <a:lnTo>
                  <a:pt x="596526" y="16584"/>
                </a:lnTo>
                <a:lnTo>
                  <a:pt x="329811" y="283308"/>
                </a:lnTo>
                <a:lnTo>
                  <a:pt x="321645" y="288703"/>
                </a:lnTo>
                <a:lnTo>
                  <a:pt x="312367" y="290501"/>
                </a:lnTo>
                <a:lnTo>
                  <a:pt x="345867" y="290501"/>
                </a:lnTo>
                <a:lnTo>
                  <a:pt x="402785" y="233575"/>
                </a:lnTo>
                <a:lnTo>
                  <a:pt x="426033" y="233575"/>
                </a:lnTo>
                <a:lnTo>
                  <a:pt x="414410" y="221950"/>
                </a:lnTo>
                <a:lnTo>
                  <a:pt x="608137" y="28216"/>
                </a:lnTo>
                <a:lnTo>
                  <a:pt x="624728" y="28175"/>
                </a:lnTo>
                <a:lnTo>
                  <a:pt x="624728" y="16440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685727" y="2057145"/>
            <a:ext cx="678180" cy="612140"/>
            <a:chOff x="700259" y="1577643"/>
            <a:chExt cx="678180" cy="612140"/>
          </a:xfrm>
        </p:grpSpPr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0259" y="2076515"/>
              <a:ext cx="112948" cy="11295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630" y="2076515"/>
              <a:ext cx="112948" cy="11295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5002" y="2076515"/>
              <a:ext cx="112948" cy="11295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747318" y="1577644"/>
              <a:ext cx="583565" cy="471170"/>
            </a:xfrm>
            <a:custGeom>
              <a:avLst/>
              <a:gdLst/>
              <a:ahLst/>
              <a:cxnLst/>
              <a:rect l="l" t="t" r="r" b="b"/>
              <a:pathLst>
                <a:path w="583565" h="471169">
                  <a:moveTo>
                    <a:pt x="451789" y="0"/>
                  </a:moveTo>
                  <a:lnTo>
                    <a:pt x="432968" y="0"/>
                  </a:lnTo>
                  <a:lnTo>
                    <a:pt x="432968" y="18834"/>
                  </a:lnTo>
                  <a:lnTo>
                    <a:pt x="432968" y="112953"/>
                  </a:lnTo>
                  <a:lnTo>
                    <a:pt x="150596" y="112953"/>
                  </a:lnTo>
                  <a:lnTo>
                    <a:pt x="150596" y="18834"/>
                  </a:lnTo>
                  <a:lnTo>
                    <a:pt x="432968" y="18834"/>
                  </a:lnTo>
                  <a:lnTo>
                    <a:pt x="432968" y="0"/>
                  </a:lnTo>
                  <a:lnTo>
                    <a:pt x="131775" y="0"/>
                  </a:lnTo>
                  <a:lnTo>
                    <a:pt x="131775" y="131787"/>
                  </a:lnTo>
                  <a:lnTo>
                    <a:pt x="451789" y="131787"/>
                  </a:lnTo>
                  <a:lnTo>
                    <a:pt x="451789" y="112953"/>
                  </a:lnTo>
                  <a:lnTo>
                    <a:pt x="451789" y="18834"/>
                  </a:lnTo>
                  <a:lnTo>
                    <a:pt x="451789" y="0"/>
                  </a:lnTo>
                  <a:close/>
                </a:path>
                <a:path w="583565" h="471169">
                  <a:moveTo>
                    <a:pt x="583565" y="310629"/>
                  </a:moveTo>
                  <a:lnTo>
                    <a:pt x="361569" y="310629"/>
                  </a:lnTo>
                  <a:lnTo>
                    <a:pt x="344360" y="293420"/>
                  </a:lnTo>
                  <a:lnTo>
                    <a:pt x="344360" y="320040"/>
                  </a:lnTo>
                  <a:lnTo>
                    <a:pt x="291782" y="372618"/>
                  </a:lnTo>
                  <a:lnTo>
                    <a:pt x="248615" y="329450"/>
                  </a:lnTo>
                  <a:lnTo>
                    <a:pt x="239204" y="320040"/>
                  </a:lnTo>
                  <a:lnTo>
                    <a:pt x="291782" y="267462"/>
                  </a:lnTo>
                  <a:lnTo>
                    <a:pt x="344360" y="320040"/>
                  </a:lnTo>
                  <a:lnTo>
                    <a:pt x="344360" y="293420"/>
                  </a:lnTo>
                  <a:lnTo>
                    <a:pt x="318401" y="267462"/>
                  </a:lnTo>
                  <a:lnTo>
                    <a:pt x="301193" y="250253"/>
                  </a:lnTo>
                  <a:lnTo>
                    <a:pt x="301193" y="160020"/>
                  </a:lnTo>
                  <a:lnTo>
                    <a:pt x="282371" y="160020"/>
                  </a:lnTo>
                  <a:lnTo>
                    <a:pt x="282371" y="250253"/>
                  </a:lnTo>
                  <a:lnTo>
                    <a:pt x="222008" y="310629"/>
                  </a:lnTo>
                  <a:lnTo>
                    <a:pt x="0" y="310629"/>
                  </a:lnTo>
                  <a:lnTo>
                    <a:pt x="0" y="470636"/>
                  </a:lnTo>
                  <a:lnTo>
                    <a:pt x="18821" y="470636"/>
                  </a:lnTo>
                  <a:lnTo>
                    <a:pt x="18821" y="329450"/>
                  </a:lnTo>
                  <a:lnTo>
                    <a:pt x="222008" y="329450"/>
                  </a:lnTo>
                  <a:lnTo>
                    <a:pt x="282371" y="389826"/>
                  </a:lnTo>
                  <a:lnTo>
                    <a:pt x="282371" y="470636"/>
                  </a:lnTo>
                  <a:lnTo>
                    <a:pt x="301193" y="470636"/>
                  </a:lnTo>
                  <a:lnTo>
                    <a:pt x="301193" y="389826"/>
                  </a:lnTo>
                  <a:lnTo>
                    <a:pt x="318401" y="372618"/>
                  </a:lnTo>
                  <a:lnTo>
                    <a:pt x="361569" y="329450"/>
                  </a:lnTo>
                  <a:lnTo>
                    <a:pt x="564743" y="329450"/>
                  </a:lnTo>
                  <a:lnTo>
                    <a:pt x="564743" y="470636"/>
                  </a:lnTo>
                  <a:lnTo>
                    <a:pt x="583565" y="470636"/>
                  </a:lnTo>
                  <a:lnTo>
                    <a:pt x="583565" y="329450"/>
                  </a:lnTo>
                  <a:lnTo>
                    <a:pt x="583565" y="310629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object 49"/>
          <p:cNvSpPr/>
          <p:nvPr/>
        </p:nvSpPr>
        <p:spPr>
          <a:xfrm>
            <a:off x="1676400" y="833627"/>
            <a:ext cx="0" cy="5226685"/>
          </a:xfrm>
          <a:custGeom>
            <a:avLst/>
            <a:gdLst/>
            <a:ahLst/>
            <a:cxnLst/>
            <a:rect l="l" t="t" r="r" b="b"/>
            <a:pathLst>
              <a:path h="5226685">
                <a:moveTo>
                  <a:pt x="0" y="0"/>
                </a:moveTo>
                <a:lnTo>
                  <a:pt x="0" y="5226177"/>
                </a:lnTo>
              </a:path>
            </a:pathLst>
          </a:custGeom>
          <a:ln w="12700">
            <a:solidFill>
              <a:srgbClr val="3E6D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bject 31">
            <a:extLst>
              <a:ext uri="{FF2B5EF4-FFF2-40B4-BE49-F238E27FC236}">
                <a16:creationId xmlns:a16="http://schemas.microsoft.com/office/drawing/2014/main" id="{FFBCC0DE-D984-CFCF-E5DC-E67EC91F8E26}"/>
              </a:ext>
            </a:extLst>
          </p:cNvPr>
          <p:cNvSpPr txBox="1"/>
          <p:nvPr/>
        </p:nvSpPr>
        <p:spPr>
          <a:xfrm>
            <a:off x="2271755" y="1687055"/>
            <a:ext cx="8336366" cy="4425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Anci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Lombardia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lang="en-GB" sz="2000" b="1" kern="1200" dirty="0" err="1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ospiterà</a:t>
            </a:r>
            <a:r>
              <a:rPr lang="en-GB" sz="2000" b="1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GB" sz="2000" b="1" kern="1200" dirty="0" err="1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l’attività</a:t>
            </a:r>
            <a:r>
              <a:rPr lang="en-GB" sz="2000" b="1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 di </a:t>
            </a:r>
            <a:r>
              <a:rPr lang="en-GB" sz="2000" b="1" kern="1200" dirty="0" err="1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gestione</a:t>
            </a:r>
            <a:r>
              <a:rPr lang="en-GB" sz="2000" b="1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 di </a:t>
            </a:r>
            <a:r>
              <a:rPr lang="en-GB" sz="2000" b="1" kern="1200" dirty="0" err="1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supporto</a:t>
            </a:r>
            <a:r>
              <a:rPr lang="en-GB" sz="2000" b="1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GB" sz="2000" b="1" kern="1200" dirty="0" err="1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sul</a:t>
            </a:r>
            <a:r>
              <a:rPr lang="en-GB" sz="2000" b="1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GB" sz="2000" b="1" kern="1200" dirty="0" err="1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sito</a:t>
            </a:r>
            <a:r>
              <a:rPr lang="en-GB" sz="2000" b="1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GB" sz="2000" b="1" kern="1200" dirty="0" err="1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Anci</a:t>
            </a:r>
            <a:r>
              <a:rPr lang="en-GB" sz="2000" b="1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GB" sz="2000" b="1" kern="1200" dirty="0" err="1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su</a:t>
            </a:r>
            <a:r>
              <a:rPr lang="en-GB" sz="2000" b="1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  </a:t>
            </a:r>
            <a:r>
              <a:rPr lang="en-GB" sz="2000" b="1" kern="1200" dirty="0" err="1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piattaforma</a:t>
            </a:r>
            <a:r>
              <a:rPr lang="en-GB" sz="2000" b="1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  </a:t>
            </a:r>
            <a:r>
              <a:rPr lang="en-GB" sz="2000" b="1" kern="1200" dirty="0" err="1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dedicata</a:t>
            </a:r>
            <a:r>
              <a:rPr lang="en-GB" sz="2000" b="1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 ai </a:t>
            </a:r>
            <a:r>
              <a:rPr lang="en-GB" sz="2000" b="1" kern="1200" dirty="0" err="1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Seav</a:t>
            </a:r>
            <a:r>
              <a:rPr lang="en-GB" sz="2000" b="1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 e di </a:t>
            </a:r>
            <a:r>
              <a:rPr lang="en-GB" sz="2000" b="1" kern="1200" dirty="0" err="1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prossima</a:t>
            </a:r>
            <a:r>
              <a:rPr lang="en-GB" sz="2000" b="1" kern="120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n-GB" sz="2000" b="1" kern="1200" dirty="0" err="1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attivazione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b="1" kern="1200" dirty="0">
              <a:solidFill>
                <a:srgbClr val="2D2F92"/>
              </a:solidFill>
              <a:highlight>
                <a:srgbClr val="FFFF00"/>
              </a:highlight>
              <a:latin typeface="Calibri"/>
              <a:ea typeface="+mn-ea"/>
              <a:cs typeface="Calibri"/>
              <a:hlinkClick r:id="rId6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1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La piattaforma di Anci Lombardia, individuerà :</a:t>
            </a: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26670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2000" b="1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Contenuti relativi ai bandi e siti istituzionali per bandi PNRR</a:t>
            </a:r>
          </a:p>
          <a:p>
            <a:pPr marL="355600" marR="26670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20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Informazioni relative al Piano Territoriale Regionale </a:t>
            </a:r>
          </a:p>
          <a:p>
            <a:pPr marL="355600" marR="26670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2000" b="1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Materiale tipo e formazione per gli enti</a:t>
            </a:r>
            <a:endParaRPr kumimoji="0" lang="it-IT" sz="2000" b="1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26670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2000" b="1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Possibilità di richiesta di supporto degli esperti</a:t>
            </a:r>
            <a:endParaRPr kumimoji="0" lang="it-IT" sz="2000" b="1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266700" lvl="0" indent="-34290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it-IT" sz="2000" b="1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26670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52" name="object 44">
            <a:extLst>
              <a:ext uri="{FF2B5EF4-FFF2-40B4-BE49-F238E27FC236}">
                <a16:creationId xmlns:a16="http://schemas.microsoft.com/office/drawing/2014/main" id="{F368644D-756B-7124-6CA2-9A9F2D340B7F}"/>
              </a:ext>
            </a:extLst>
          </p:cNvPr>
          <p:cNvGrpSpPr/>
          <p:nvPr/>
        </p:nvGrpSpPr>
        <p:grpSpPr>
          <a:xfrm>
            <a:off x="772718" y="4998191"/>
            <a:ext cx="464820" cy="530860"/>
            <a:chOff x="933842" y="3458754"/>
            <a:chExt cx="464820" cy="530860"/>
          </a:xfrm>
        </p:grpSpPr>
        <p:pic>
          <p:nvPicPr>
            <p:cNvPr id="53" name="object 45">
              <a:extLst>
                <a:ext uri="{FF2B5EF4-FFF2-40B4-BE49-F238E27FC236}">
                  <a16:creationId xmlns:a16="http://schemas.microsoft.com/office/drawing/2014/main" id="{F2B99EBE-01FE-E116-2FA6-B310646B841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7298" y="3496355"/>
              <a:ext cx="237408" cy="238480"/>
            </a:xfrm>
            <a:prstGeom prst="rect">
              <a:avLst/>
            </a:prstGeom>
          </p:spPr>
        </p:pic>
        <p:sp>
          <p:nvSpPr>
            <p:cNvPr id="54" name="object 46">
              <a:extLst>
                <a:ext uri="{FF2B5EF4-FFF2-40B4-BE49-F238E27FC236}">
                  <a16:creationId xmlns:a16="http://schemas.microsoft.com/office/drawing/2014/main" id="{C66468C5-B2EC-58DC-6CF5-D97C8CE09C2E}"/>
                </a:ext>
              </a:extLst>
            </p:cNvPr>
            <p:cNvSpPr/>
            <p:nvPr/>
          </p:nvSpPr>
          <p:spPr>
            <a:xfrm>
              <a:off x="933830" y="3458755"/>
              <a:ext cx="464820" cy="530860"/>
            </a:xfrm>
            <a:custGeom>
              <a:avLst/>
              <a:gdLst/>
              <a:ahLst/>
              <a:cxnLst/>
              <a:rect l="l" t="t" r="r" b="b"/>
              <a:pathLst>
                <a:path w="464819" h="530860">
                  <a:moveTo>
                    <a:pt x="413816" y="130822"/>
                  </a:moveTo>
                  <a:lnTo>
                    <a:pt x="399288" y="110502"/>
                  </a:lnTo>
                  <a:lnTo>
                    <a:pt x="399288" y="126809"/>
                  </a:lnTo>
                  <a:lnTo>
                    <a:pt x="399288" y="192938"/>
                  </a:lnTo>
                  <a:lnTo>
                    <a:pt x="396036" y="196189"/>
                  </a:lnTo>
                  <a:lnTo>
                    <a:pt x="384759" y="196189"/>
                  </a:lnTo>
                  <a:lnTo>
                    <a:pt x="384759" y="123558"/>
                  </a:lnTo>
                  <a:lnTo>
                    <a:pt x="396036" y="123558"/>
                  </a:lnTo>
                  <a:lnTo>
                    <a:pt x="399288" y="126809"/>
                  </a:lnTo>
                  <a:lnTo>
                    <a:pt x="399288" y="110502"/>
                  </a:lnTo>
                  <a:lnTo>
                    <a:pt x="392023" y="109029"/>
                  </a:lnTo>
                  <a:lnTo>
                    <a:pt x="383552" y="109029"/>
                  </a:lnTo>
                  <a:lnTo>
                    <a:pt x="359816" y="63754"/>
                  </a:lnTo>
                  <a:lnTo>
                    <a:pt x="324421" y="29387"/>
                  </a:lnTo>
                  <a:lnTo>
                    <a:pt x="297662" y="16052"/>
                  </a:lnTo>
                  <a:lnTo>
                    <a:pt x="280682" y="7581"/>
                  </a:lnTo>
                  <a:lnTo>
                    <a:pt x="231927" y="0"/>
                  </a:lnTo>
                  <a:lnTo>
                    <a:pt x="181495" y="8305"/>
                  </a:lnTo>
                  <a:lnTo>
                    <a:pt x="132105" y="35318"/>
                  </a:lnTo>
                  <a:lnTo>
                    <a:pt x="115239" y="55435"/>
                  </a:lnTo>
                  <a:lnTo>
                    <a:pt x="120878" y="61137"/>
                  </a:lnTo>
                  <a:lnTo>
                    <a:pt x="125488" y="61150"/>
                  </a:lnTo>
                  <a:lnTo>
                    <a:pt x="128473" y="58178"/>
                  </a:lnTo>
                  <a:lnTo>
                    <a:pt x="165874" y="30568"/>
                  </a:lnTo>
                  <a:lnTo>
                    <a:pt x="208495" y="16510"/>
                  </a:lnTo>
                  <a:lnTo>
                    <a:pt x="252945" y="16052"/>
                  </a:lnTo>
                  <a:lnTo>
                    <a:pt x="295846" y="29222"/>
                  </a:lnTo>
                  <a:lnTo>
                    <a:pt x="333806" y="56057"/>
                  </a:lnTo>
                  <a:lnTo>
                    <a:pt x="363829" y="98513"/>
                  </a:lnTo>
                  <a:lnTo>
                    <a:pt x="370243" y="114757"/>
                  </a:lnTo>
                  <a:lnTo>
                    <a:pt x="370243" y="203060"/>
                  </a:lnTo>
                  <a:lnTo>
                    <a:pt x="300177" y="226415"/>
                  </a:lnTo>
                  <a:lnTo>
                    <a:pt x="293624" y="220814"/>
                  </a:lnTo>
                  <a:lnTo>
                    <a:pt x="285686" y="218262"/>
                  </a:lnTo>
                  <a:lnTo>
                    <a:pt x="277380" y="218871"/>
                  </a:lnTo>
                  <a:lnTo>
                    <a:pt x="269684" y="222758"/>
                  </a:lnTo>
                  <a:lnTo>
                    <a:pt x="264083" y="229323"/>
                  </a:lnTo>
                  <a:lnTo>
                    <a:pt x="261531" y="237248"/>
                  </a:lnTo>
                  <a:lnTo>
                    <a:pt x="262140" y="245554"/>
                  </a:lnTo>
                  <a:lnTo>
                    <a:pt x="266026" y="253263"/>
                  </a:lnTo>
                  <a:lnTo>
                    <a:pt x="272592" y="258851"/>
                  </a:lnTo>
                  <a:lnTo>
                    <a:pt x="280517" y="261404"/>
                  </a:lnTo>
                  <a:lnTo>
                    <a:pt x="288823" y="260794"/>
                  </a:lnTo>
                  <a:lnTo>
                    <a:pt x="296532" y="256921"/>
                  </a:lnTo>
                  <a:lnTo>
                    <a:pt x="301675" y="252869"/>
                  </a:lnTo>
                  <a:lnTo>
                    <a:pt x="304723" y="246722"/>
                  </a:lnTo>
                  <a:lnTo>
                    <a:pt x="304825" y="240169"/>
                  </a:lnTo>
                  <a:lnTo>
                    <a:pt x="346125" y="226415"/>
                  </a:lnTo>
                  <a:lnTo>
                    <a:pt x="393712" y="210553"/>
                  </a:lnTo>
                  <a:lnTo>
                    <a:pt x="401612" y="208394"/>
                  </a:lnTo>
                  <a:lnTo>
                    <a:pt x="407987" y="203657"/>
                  </a:lnTo>
                  <a:lnTo>
                    <a:pt x="412242" y="196964"/>
                  </a:lnTo>
                  <a:lnTo>
                    <a:pt x="412394" y="196189"/>
                  </a:lnTo>
                  <a:lnTo>
                    <a:pt x="413816" y="188925"/>
                  </a:lnTo>
                  <a:lnTo>
                    <a:pt x="413816" y="130822"/>
                  </a:lnTo>
                  <a:close/>
                </a:path>
                <a:path w="464819" h="530860">
                  <a:moveTo>
                    <a:pt x="464477" y="417779"/>
                  </a:moveTo>
                  <a:lnTo>
                    <a:pt x="449795" y="377444"/>
                  </a:lnTo>
                  <a:lnTo>
                    <a:pt x="413499" y="349250"/>
                  </a:lnTo>
                  <a:lnTo>
                    <a:pt x="357174" y="321741"/>
                  </a:lnTo>
                  <a:lnTo>
                    <a:pt x="303872" y="306133"/>
                  </a:lnTo>
                  <a:lnTo>
                    <a:pt x="256311" y="298932"/>
                  </a:lnTo>
                  <a:lnTo>
                    <a:pt x="232232" y="297980"/>
                  </a:lnTo>
                  <a:lnTo>
                    <a:pt x="208216" y="299186"/>
                  </a:lnTo>
                  <a:lnTo>
                    <a:pt x="160731" y="306374"/>
                  </a:lnTo>
                  <a:lnTo>
                    <a:pt x="107721" y="322427"/>
                  </a:lnTo>
                  <a:lnTo>
                    <a:pt x="51473" y="349885"/>
                  </a:lnTo>
                  <a:lnTo>
                    <a:pt x="14757" y="377393"/>
                  </a:lnTo>
                  <a:lnTo>
                    <a:pt x="0" y="417779"/>
                  </a:lnTo>
                  <a:lnTo>
                    <a:pt x="0" y="530313"/>
                  </a:lnTo>
                  <a:lnTo>
                    <a:pt x="14528" y="530313"/>
                  </a:lnTo>
                  <a:lnTo>
                    <a:pt x="14528" y="417779"/>
                  </a:lnTo>
                  <a:lnTo>
                    <a:pt x="16014" y="406539"/>
                  </a:lnTo>
                  <a:lnTo>
                    <a:pt x="59156" y="362204"/>
                  </a:lnTo>
                  <a:lnTo>
                    <a:pt x="112953" y="335991"/>
                  </a:lnTo>
                  <a:lnTo>
                    <a:pt x="163703" y="320624"/>
                  </a:lnTo>
                  <a:lnTo>
                    <a:pt x="209207" y="313690"/>
                  </a:lnTo>
                  <a:lnTo>
                    <a:pt x="232232" y="312508"/>
                  </a:lnTo>
                  <a:lnTo>
                    <a:pt x="255270" y="313436"/>
                  </a:lnTo>
                  <a:lnTo>
                    <a:pt x="300761" y="320357"/>
                  </a:lnTo>
                  <a:lnTo>
                    <a:pt x="351688" y="335229"/>
                  </a:lnTo>
                  <a:lnTo>
                    <a:pt x="405472" y="361403"/>
                  </a:lnTo>
                  <a:lnTo>
                    <a:pt x="438353" y="386435"/>
                  </a:lnTo>
                  <a:lnTo>
                    <a:pt x="449948" y="417791"/>
                  </a:lnTo>
                  <a:lnTo>
                    <a:pt x="449948" y="530313"/>
                  </a:lnTo>
                  <a:lnTo>
                    <a:pt x="464477" y="530313"/>
                  </a:lnTo>
                  <a:lnTo>
                    <a:pt x="464477" y="417779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5" name="object 42">
            <a:extLst>
              <a:ext uri="{FF2B5EF4-FFF2-40B4-BE49-F238E27FC236}">
                <a16:creationId xmlns:a16="http://schemas.microsoft.com/office/drawing/2014/main" id="{3A129D68-6292-CBB6-325E-84D470C423AB}"/>
              </a:ext>
            </a:extLst>
          </p:cNvPr>
          <p:cNvSpPr/>
          <p:nvPr/>
        </p:nvSpPr>
        <p:spPr>
          <a:xfrm>
            <a:off x="773318" y="3952701"/>
            <a:ext cx="502499" cy="665321"/>
          </a:xfrm>
          <a:custGeom>
            <a:avLst/>
            <a:gdLst/>
            <a:ahLst/>
            <a:cxnLst/>
            <a:rect l="l" t="t" r="r" b="b"/>
            <a:pathLst>
              <a:path w="309880" h="414654">
                <a:moveTo>
                  <a:pt x="159994" y="336613"/>
                </a:moveTo>
                <a:lnTo>
                  <a:pt x="51612" y="336613"/>
                </a:lnTo>
                <a:lnTo>
                  <a:pt x="51612" y="346964"/>
                </a:lnTo>
                <a:lnTo>
                  <a:pt x="159994" y="346964"/>
                </a:lnTo>
                <a:lnTo>
                  <a:pt x="159994" y="336613"/>
                </a:lnTo>
                <a:close/>
              </a:path>
              <a:path w="309880" h="414654">
                <a:moveTo>
                  <a:pt x="159994" y="274485"/>
                </a:moveTo>
                <a:lnTo>
                  <a:pt x="51612" y="274485"/>
                </a:lnTo>
                <a:lnTo>
                  <a:pt x="51612" y="284848"/>
                </a:lnTo>
                <a:lnTo>
                  <a:pt x="159994" y="284848"/>
                </a:lnTo>
                <a:lnTo>
                  <a:pt x="159994" y="274485"/>
                </a:lnTo>
                <a:close/>
              </a:path>
              <a:path w="309880" h="414654">
                <a:moveTo>
                  <a:pt x="159994" y="212369"/>
                </a:moveTo>
                <a:lnTo>
                  <a:pt x="51612" y="212369"/>
                </a:lnTo>
                <a:lnTo>
                  <a:pt x="51612" y="222719"/>
                </a:lnTo>
                <a:lnTo>
                  <a:pt x="159994" y="222719"/>
                </a:lnTo>
                <a:lnTo>
                  <a:pt x="159994" y="212369"/>
                </a:lnTo>
                <a:close/>
              </a:path>
              <a:path w="309880" h="414654">
                <a:moveTo>
                  <a:pt x="159994" y="150228"/>
                </a:moveTo>
                <a:lnTo>
                  <a:pt x="51612" y="150228"/>
                </a:lnTo>
                <a:lnTo>
                  <a:pt x="51612" y="160591"/>
                </a:lnTo>
                <a:lnTo>
                  <a:pt x="159994" y="160591"/>
                </a:lnTo>
                <a:lnTo>
                  <a:pt x="159994" y="150228"/>
                </a:lnTo>
                <a:close/>
              </a:path>
              <a:path w="309880" h="414654">
                <a:moveTo>
                  <a:pt x="173012" y="34264"/>
                </a:moveTo>
                <a:lnTo>
                  <a:pt x="165176" y="26187"/>
                </a:lnTo>
                <a:lnTo>
                  <a:pt x="162648" y="26149"/>
                </a:lnTo>
                <a:lnTo>
                  <a:pt x="162648" y="39852"/>
                </a:lnTo>
                <a:lnTo>
                  <a:pt x="162623" y="48310"/>
                </a:lnTo>
                <a:lnTo>
                  <a:pt x="159207" y="51828"/>
                </a:lnTo>
                <a:lnTo>
                  <a:pt x="150647" y="51930"/>
                </a:lnTo>
                <a:lnTo>
                  <a:pt x="147142" y="48488"/>
                </a:lnTo>
                <a:lnTo>
                  <a:pt x="147104" y="39852"/>
                </a:lnTo>
                <a:lnTo>
                  <a:pt x="150469" y="36398"/>
                </a:lnTo>
                <a:lnTo>
                  <a:pt x="154749" y="36347"/>
                </a:lnTo>
                <a:lnTo>
                  <a:pt x="159334" y="36423"/>
                </a:lnTo>
                <a:lnTo>
                  <a:pt x="162648" y="39852"/>
                </a:lnTo>
                <a:lnTo>
                  <a:pt x="162648" y="26149"/>
                </a:lnTo>
                <a:lnTo>
                  <a:pt x="155346" y="26009"/>
                </a:lnTo>
                <a:lnTo>
                  <a:pt x="154838" y="26009"/>
                </a:lnTo>
                <a:lnTo>
                  <a:pt x="147802" y="27432"/>
                </a:lnTo>
                <a:lnTo>
                  <a:pt x="142062" y="31305"/>
                </a:lnTo>
                <a:lnTo>
                  <a:pt x="138188" y="37058"/>
                </a:lnTo>
                <a:lnTo>
                  <a:pt x="136766" y="44107"/>
                </a:lnTo>
                <a:lnTo>
                  <a:pt x="138188" y="51168"/>
                </a:lnTo>
                <a:lnTo>
                  <a:pt x="142062" y="56921"/>
                </a:lnTo>
                <a:lnTo>
                  <a:pt x="147802" y="60807"/>
                </a:lnTo>
                <a:lnTo>
                  <a:pt x="154838" y="62230"/>
                </a:lnTo>
                <a:lnTo>
                  <a:pt x="161874" y="60807"/>
                </a:lnTo>
                <a:lnTo>
                  <a:pt x="172986" y="36347"/>
                </a:lnTo>
                <a:lnTo>
                  <a:pt x="173012" y="34264"/>
                </a:lnTo>
                <a:close/>
              </a:path>
              <a:path w="309880" h="414654">
                <a:moveTo>
                  <a:pt x="257835" y="324739"/>
                </a:moveTo>
                <a:lnTo>
                  <a:pt x="250532" y="317423"/>
                </a:lnTo>
                <a:lnTo>
                  <a:pt x="212890" y="355180"/>
                </a:lnTo>
                <a:lnTo>
                  <a:pt x="195897" y="338124"/>
                </a:lnTo>
                <a:lnTo>
                  <a:pt x="188607" y="345452"/>
                </a:lnTo>
                <a:lnTo>
                  <a:pt x="212890" y="369824"/>
                </a:lnTo>
                <a:lnTo>
                  <a:pt x="257835" y="324739"/>
                </a:lnTo>
                <a:close/>
              </a:path>
              <a:path w="309880" h="414654">
                <a:moveTo>
                  <a:pt x="257835" y="262623"/>
                </a:moveTo>
                <a:lnTo>
                  <a:pt x="250532" y="255295"/>
                </a:lnTo>
                <a:lnTo>
                  <a:pt x="212890" y="293052"/>
                </a:lnTo>
                <a:lnTo>
                  <a:pt x="195897" y="276009"/>
                </a:lnTo>
                <a:lnTo>
                  <a:pt x="188607" y="283324"/>
                </a:lnTo>
                <a:lnTo>
                  <a:pt x="212890" y="307695"/>
                </a:lnTo>
                <a:lnTo>
                  <a:pt x="257835" y="262623"/>
                </a:lnTo>
                <a:close/>
              </a:path>
              <a:path w="309880" h="414654">
                <a:moveTo>
                  <a:pt x="257835" y="200494"/>
                </a:moveTo>
                <a:lnTo>
                  <a:pt x="250532" y="193179"/>
                </a:lnTo>
                <a:lnTo>
                  <a:pt x="212890" y="230924"/>
                </a:lnTo>
                <a:lnTo>
                  <a:pt x="195897" y="213880"/>
                </a:lnTo>
                <a:lnTo>
                  <a:pt x="188607" y="221208"/>
                </a:lnTo>
                <a:lnTo>
                  <a:pt x="212890" y="245567"/>
                </a:lnTo>
                <a:lnTo>
                  <a:pt x="257835" y="200494"/>
                </a:lnTo>
                <a:close/>
              </a:path>
              <a:path w="309880" h="414654">
                <a:moveTo>
                  <a:pt x="257835" y="138353"/>
                </a:moveTo>
                <a:lnTo>
                  <a:pt x="250532" y="131038"/>
                </a:lnTo>
                <a:lnTo>
                  <a:pt x="212890" y="168795"/>
                </a:lnTo>
                <a:lnTo>
                  <a:pt x="195897" y="151752"/>
                </a:lnTo>
                <a:lnTo>
                  <a:pt x="188607" y="159067"/>
                </a:lnTo>
                <a:lnTo>
                  <a:pt x="212890" y="183438"/>
                </a:lnTo>
                <a:lnTo>
                  <a:pt x="257835" y="138353"/>
                </a:lnTo>
                <a:close/>
              </a:path>
              <a:path w="309880" h="414654">
                <a:moveTo>
                  <a:pt x="309664" y="56946"/>
                </a:moveTo>
                <a:lnTo>
                  <a:pt x="308051" y="48882"/>
                </a:lnTo>
                <a:lnTo>
                  <a:pt x="303618" y="42303"/>
                </a:lnTo>
                <a:lnTo>
                  <a:pt x="299351" y="39420"/>
                </a:lnTo>
                <a:lnTo>
                  <a:pt x="299351" y="51231"/>
                </a:lnTo>
                <a:lnTo>
                  <a:pt x="299351" y="399275"/>
                </a:lnTo>
                <a:lnTo>
                  <a:pt x="294728" y="403910"/>
                </a:lnTo>
                <a:lnTo>
                  <a:pt x="14947" y="403910"/>
                </a:lnTo>
                <a:lnTo>
                  <a:pt x="10325" y="399275"/>
                </a:lnTo>
                <a:lnTo>
                  <a:pt x="10325" y="51231"/>
                </a:lnTo>
                <a:lnTo>
                  <a:pt x="14947" y="46596"/>
                </a:lnTo>
                <a:lnTo>
                  <a:pt x="77419" y="46596"/>
                </a:lnTo>
                <a:lnTo>
                  <a:pt x="77419" y="98475"/>
                </a:lnTo>
                <a:lnTo>
                  <a:pt x="232257" y="98475"/>
                </a:lnTo>
                <a:lnTo>
                  <a:pt x="232257" y="88112"/>
                </a:lnTo>
                <a:lnTo>
                  <a:pt x="232257" y="46596"/>
                </a:lnTo>
                <a:lnTo>
                  <a:pt x="294728" y="46596"/>
                </a:lnTo>
                <a:lnTo>
                  <a:pt x="299351" y="51231"/>
                </a:lnTo>
                <a:lnTo>
                  <a:pt x="299351" y="39420"/>
                </a:lnTo>
                <a:lnTo>
                  <a:pt x="297065" y="37871"/>
                </a:lnTo>
                <a:lnTo>
                  <a:pt x="289026" y="36245"/>
                </a:lnTo>
                <a:lnTo>
                  <a:pt x="221932" y="36245"/>
                </a:lnTo>
                <a:lnTo>
                  <a:pt x="221932" y="46596"/>
                </a:lnTo>
                <a:lnTo>
                  <a:pt x="221932" y="88112"/>
                </a:lnTo>
                <a:lnTo>
                  <a:pt x="87744" y="88112"/>
                </a:lnTo>
                <a:lnTo>
                  <a:pt x="87744" y="46596"/>
                </a:lnTo>
                <a:lnTo>
                  <a:pt x="108381" y="46596"/>
                </a:lnTo>
                <a:lnTo>
                  <a:pt x="108381" y="17297"/>
                </a:lnTo>
                <a:lnTo>
                  <a:pt x="115316" y="10350"/>
                </a:lnTo>
                <a:lnTo>
                  <a:pt x="194360" y="10350"/>
                </a:lnTo>
                <a:lnTo>
                  <a:pt x="201282" y="17297"/>
                </a:lnTo>
                <a:lnTo>
                  <a:pt x="201282" y="46596"/>
                </a:lnTo>
                <a:lnTo>
                  <a:pt x="221932" y="46596"/>
                </a:lnTo>
                <a:lnTo>
                  <a:pt x="221932" y="36245"/>
                </a:lnTo>
                <a:lnTo>
                  <a:pt x="211607" y="36245"/>
                </a:lnTo>
                <a:lnTo>
                  <a:pt x="211607" y="25882"/>
                </a:lnTo>
                <a:lnTo>
                  <a:pt x="185801" y="0"/>
                </a:lnTo>
                <a:lnTo>
                  <a:pt x="123875" y="0"/>
                </a:lnTo>
                <a:lnTo>
                  <a:pt x="113830" y="2032"/>
                </a:lnTo>
                <a:lnTo>
                  <a:pt x="105625" y="7581"/>
                </a:lnTo>
                <a:lnTo>
                  <a:pt x="100101" y="15811"/>
                </a:lnTo>
                <a:lnTo>
                  <a:pt x="98069" y="25882"/>
                </a:lnTo>
                <a:lnTo>
                  <a:pt x="98069" y="36245"/>
                </a:lnTo>
                <a:lnTo>
                  <a:pt x="20650" y="36245"/>
                </a:lnTo>
                <a:lnTo>
                  <a:pt x="12611" y="37871"/>
                </a:lnTo>
                <a:lnTo>
                  <a:pt x="6057" y="42303"/>
                </a:lnTo>
                <a:lnTo>
                  <a:pt x="1625" y="48882"/>
                </a:lnTo>
                <a:lnTo>
                  <a:pt x="0" y="56946"/>
                </a:lnTo>
                <a:lnTo>
                  <a:pt x="0" y="393560"/>
                </a:lnTo>
                <a:lnTo>
                  <a:pt x="1625" y="401624"/>
                </a:lnTo>
                <a:lnTo>
                  <a:pt x="6057" y="408203"/>
                </a:lnTo>
                <a:lnTo>
                  <a:pt x="12611" y="412635"/>
                </a:lnTo>
                <a:lnTo>
                  <a:pt x="20650" y="414261"/>
                </a:lnTo>
                <a:lnTo>
                  <a:pt x="289026" y="414261"/>
                </a:lnTo>
                <a:lnTo>
                  <a:pt x="297065" y="412635"/>
                </a:lnTo>
                <a:lnTo>
                  <a:pt x="303618" y="408203"/>
                </a:lnTo>
                <a:lnTo>
                  <a:pt x="306501" y="403910"/>
                </a:lnTo>
                <a:lnTo>
                  <a:pt x="308051" y="401624"/>
                </a:lnTo>
                <a:lnTo>
                  <a:pt x="309664" y="393560"/>
                </a:lnTo>
                <a:lnTo>
                  <a:pt x="309664" y="56946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0645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8A6AFDA-FE5D-4037-9C1D-0163570F7DEA}"/>
              </a:ext>
            </a:extLst>
          </p:cNvPr>
          <p:cNvSpPr/>
          <p:nvPr/>
        </p:nvSpPr>
        <p:spPr>
          <a:xfrm>
            <a:off x="-293914" y="1159424"/>
            <a:ext cx="5921828" cy="3029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40385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Comune  - Provincia</a:t>
            </a:r>
          </a:p>
          <a:p>
            <a:pPr marL="540385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PGT del 			           (DATA)	 </a:t>
            </a:r>
          </a:p>
          <a:p>
            <a:pPr marL="540385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 progetto 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Pnrr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(da baseline)               SI / NO</a:t>
            </a:r>
          </a:p>
          <a:p>
            <a:pPr marL="540385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Popolazione Istat (da baseline)                 n°</a:t>
            </a:r>
          </a:p>
          <a:p>
            <a:pPr marL="540385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Personale Ufficio Tecnico (da baseline)   n°</a:t>
            </a:r>
          </a:p>
          <a:p>
            <a:pPr marL="540385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Qualifica personale tecnico (baseline)     n°</a:t>
            </a:r>
          </a:p>
          <a:p>
            <a:pPr marL="540385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Software House gestione U.T. (baseline)  NOME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85DD90-9961-4F00-8EB9-21A9AFC0B41C}"/>
              </a:ext>
            </a:extLst>
          </p:cNvPr>
          <p:cNvSpPr/>
          <p:nvPr/>
        </p:nvSpPr>
        <p:spPr>
          <a:xfrm>
            <a:off x="303335" y="638562"/>
            <a:ext cx="3570514" cy="5106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Inquadramento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Comune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1FDE4BE4-EC2E-40E5-8893-062E350DF471}"/>
              </a:ext>
            </a:extLst>
          </p:cNvPr>
          <p:cNvSpPr txBox="1"/>
          <p:nvPr/>
        </p:nvSpPr>
        <p:spPr>
          <a:xfrm>
            <a:off x="303335" y="170160"/>
            <a:ext cx="1136074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specifico | </a:t>
            </a:r>
            <a:r>
              <a:rPr kumimoji="0" lang="it-IT" sz="2800" b="0" i="0" u="none" strike="noStrike" kern="1200" cap="none" spc="-5" normalizeH="0" baseline="0" noProof="0" dirty="0">
                <a:ln>
                  <a:noFill/>
                </a:ln>
                <a:solidFill>
                  <a:srgbClr val="756F6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es. Gestione informazioni del Comune</a:t>
            </a:r>
            <a:endParaRPr kumimoji="0" lang="it-IT" sz="2800" b="0" i="0" u="none" strike="noStrike" kern="1200" cap="none" spc="-5" normalizeH="0" baseline="0" noProof="0" dirty="0">
              <a:ln>
                <a:noFill/>
              </a:ln>
              <a:solidFill>
                <a:srgbClr val="756F6F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0BD0BC-C90C-464D-95AE-ED5A2B1894A6}"/>
              </a:ext>
            </a:extLst>
          </p:cNvPr>
          <p:cNvSpPr/>
          <p:nvPr/>
        </p:nvSpPr>
        <p:spPr>
          <a:xfrm>
            <a:off x="5946035" y="1191323"/>
            <a:ext cx="5551714" cy="2625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9144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ts val="1800"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Arretrato totale ( baseline - se rilevato)     n°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144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ts val="1800"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Tempi medi procedimenti (baseline)  	      n° gg.    </a:t>
            </a:r>
          </a:p>
          <a:p>
            <a:pPr marL="91440" marR="0" lvl="1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ts val="1800"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Digitalizzazione procedimenti UT. (baseline)  SI / NO</a:t>
            </a:r>
          </a:p>
          <a:p>
            <a:pPr marL="9144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ts val="1800"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Referente comunale (nominativo baseline)</a:t>
            </a:r>
          </a:p>
          <a:p>
            <a:pPr marL="9144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ts val="1800"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Nominativo Esperto incaricato Assistenza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AB454B-3D26-4CAF-8A2D-0AAB749F7968}"/>
              </a:ext>
            </a:extLst>
          </p:cNvPr>
          <p:cNvSpPr/>
          <p:nvPr/>
        </p:nvSpPr>
        <p:spPr>
          <a:xfrm>
            <a:off x="6082307" y="669110"/>
            <a:ext cx="3878826" cy="5106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Assistenza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 e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supporto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F83E0BE-43E4-4199-A47E-D73ADC8F58B4}"/>
              </a:ext>
            </a:extLst>
          </p:cNvPr>
          <p:cNvSpPr/>
          <p:nvPr/>
        </p:nvSpPr>
        <p:spPr>
          <a:xfrm>
            <a:off x="3276600" y="3687701"/>
            <a:ext cx="5867400" cy="4740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/>
              </a:rPr>
              <a:t>Arretrato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048000" y="2189558"/>
            <a:ext cx="6096000" cy="2812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038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B60BD0BC-C90C-464D-95AE-ED5A2B1894A6}"/>
              </a:ext>
            </a:extLst>
          </p:cNvPr>
          <p:cNvSpPr/>
          <p:nvPr/>
        </p:nvSpPr>
        <p:spPr>
          <a:xfrm>
            <a:off x="2667000" y="4283781"/>
            <a:ext cx="7086600" cy="25742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385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Rilievo Arretrato Autorizzazione Paesaggistica 	 SI  / NO</a:t>
            </a:r>
          </a:p>
          <a:p>
            <a:pPr marL="540385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Rilievo Arretrato Permessi di Costruire  	                   SI / NO</a:t>
            </a:r>
          </a:p>
          <a:p>
            <a:pPr marL="540385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Rilievo Arretrato Medie e grandi strutture vendita        SI / NO</a:t>
            </a:r>
          </a:p>
          <a:p>
            <a:pPr marL="540385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Rilievo Arretrato 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Proc.Ric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 Reg. CE 852/853/183/1069  SI / NO</a:t>
            </a:r>
          </a:p>
          <a:p>
            <a:pPr marL="540385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Rilievo Arretrato Piani attuativi conformi PGT                 SI / NO</a:t>
            </a:r>
          </a:p>
          <a:p>
            <a:pPr marL="540385">
              <a:spcAft>
                <a:spcPts val="600"/>
              </a:spcAft>
              <a:buClrTx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Rilievo Arretrato VAS				  SI / NO</a:t>
            </a:r>
          </a:p>
          <a:p>
            <a:pPr marL="540385">
              <a:spcAft>
                <a:spcPts val="600"/>
              </a:spcAft>
              <a:buClrTx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Rilievo Arretrato 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FerPas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			  SI / NO</a:t>
            </a:r>
          </a:p>
          <a:p>
            <a:pPr marL="540385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86284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300633" y="83566"/>
            <a:ext cx="975775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err="1"/>
              <a:t>Supporto</a:t>
            </a:r>
            <a:r>
              <a:rPr spc="20" dirty="0"/>
              <a:t> </a:t>
            </a:r>
            <a:r>
              <a:rPr lang="de-CH" spc="20" dirty="0" err="1"/>
              <a:t>specifico</a:t>
            </a:r>
            <a:r>
              <a:rPr lang="de-CH" spc="20" dirty="0"/>
              <a:t> </a:t>
            </a:r>
            <a:r>
              <a:rPr spc="-5" dirty="0"/>
              <a:t>|</a:t>
            </a:r>
            <a:r>
              <a:rPr spc="25" dirty="0"/>
              <a:t> </a:t>
            </a:r>
            <a:r>
              <a:rPr lang="en-GB" b="0" spc="-10" dirty="0" err="1">
                <a:solidFill>
                  <a:srgbClr val="756F6F"/>
                </a:solidFill>
              </a:rPr>
              <a:t>Svolgimento</a:t>
            </a:r>
            <a:r>
              <a:rPr lang="en-GB" b="0" spc="-10" dirty="0">
                <a:solidFill>
                  <a:srgbClr val="756F6F"/>
                </a:solidFill>
              </a:rPr>
              <a:t> </a:t>
            </a:r>
            <a:r>
              <a:rPr lang="en-GB" b="0" spc="-10" dirty="0" err="1">
                <a:solidFill>
                  <a:srgbClr val="756F6F"/>
                </a:solidFill>
              </a:rPr>
              <a:t>dell’attività</a:t>
            </a:r>
            <a:r>
              <a:rPr lang="en-GB" b="0" spc="-10" dirty="0">
                <a:solidFill>
                  <a:srgbClr val="756F6F"/>
                </a:solidFill>
              </a:rPr>
              <a:t> di </a:t>
            </a:r>
            <a:r>
              <a:rPr lang="en-GB" b="0" spc="-10" dirty="0" err="1">
                <a:solidFill>
                  <a:srgbClr val="756F6F"/>
                </a:solidFill>
              </a:rPr>
              <a:t>supporto</a:t>
            </a:r>
            <a:endParaRPr b="0" spc="-10" dirty="0">
              <a:solidFill>
                <a:srgbClr val="756F6F"/>
              </a:solidFill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633220" y="928194"/>
            <a:ext cx="9977755" cy="5174493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 </a:t>
            </a:r>
            <a:r>
              <a:rPr kumimoji="0" lang="de-CH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Preparazione</a:t>
            </a:r>
            <a:r>
              <a:rPr kumimoji="0" sz="2100" b="1" i="0" u="none" strike="noStrike" kern="1200" cap="none" spc="-2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 </a:t>
            </a:r>
            <a:r>
              <a:rPr kumimoji="0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traccia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d</a:t>
            </a:r>
            <a:r>
              <a:rPr kumimoji="0" lang="de-CH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ell</a:t>
            </a:r>
            <a:r>
              <a:rPr kumimoji="0" lang="de-CH" sz="21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’</a:t>
            </a:r>
            <a:r>
              <a:rPr kumimoji="0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intervista</a:t>
            </a:r>
            <a:r>
              <a:rPr kumimoji="0" sz="2100" b="1" i="0" u="none" strike="noStrike" kern="1200" cap="none" spc="-1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approfondita</a:t>
            </a:r>
            <a:endParaRPr kumimoji="0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8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90"/>
              </a:spcBef>
              <a:spcAft>
                <a:spcPts val="0"/>
              </a:spcAft>
              <a:buClr>
                <a:srgbClr val="000000"/>
              </a:buClr>
              <a:buSzPct val="85714"/>
              <a:buFont typeface="Wingdings"/>
              <a:buChar char=""/>
              <a:tabLst>
                <a:tab pos="812165" algn="l"/>
                <a:tab pos="812800" algn="l"/>
              </a:tabLst>
              <a:defRPr/>
            </a:pP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criticità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</a:t>
            </a:r>
            <a:r>
              <a:rPr kumimoji="0" sz="2100" b="0" i="0" u="none" strike="noStrike" kern="1200" cap="none" spc="-1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0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motivazioni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de-CH" sz="21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della </a:t>
            </a:r>
            <a:r>
              <a:rPr kumimoji="0" lang="de-CH" sz="2100" b="0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richiesta</a:t>
            </a:r>
            <a:endParaRPr kumimoji="0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8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75"/>
              </a:spcBef>
              <a:spcAft>
                <a:spcPts val="0"/>
              </a:spcAft>
              <a:buClr>
                <a:srgbClr val="000000"/>
              </a:buClr>
              <a:buSzPct val="85714"/>
              <a:buFont typeface="Wingdings"/>
              <a:buChar char=""/>
              <a:tabLst>
                <a:tab pos="812165" algn="l"/>
                <a:tab pos="812800" algn="l"/>
              </a:tabLst>
              <a:defRPr/>
            </a:pP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altri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enti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coinvolti</a:t>
            </a:r>
            <a:r>
              <a:rPr kumimoji="0" sz="2100" b="0" i="0" u="none" strike="noStrike" kern="1200" cap="none" spc="2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stakeholder</a:t>
            </a:r>
            <a:endParaRPr kumimoji="0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8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rgbClr val="000000"/>
              </a:buClr>
              <a:buSzPct val="85714"/>
              <a:buFont typeface="Wingdings"/>
              <a:buChar char=""/>
              <a:tabLst>
                <a:tab pos="812165" algn="l"/>
                <a:tab pos="812800" algn="l"/>
              </a:tabLst>
              <a:defRPr/>
            </a:pP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gestione</a:t>
            </a:r>
            <a:r>
              <a:rPr kumimoji="0" sz="2100" b="0" i="0" u="none" strike="noStrike" kern="1200" cap="none" spc="2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documentale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digitalizzazione</a:t>
            </a:r>
            <a:r>
              <a:rPr kumimoji="0" sz="2100" b="0" i="0" u="none" strike="noStrike" kern="1200" cap="none" spc="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esigenze</a:t>
            </a:r>
            <a:r>
              <a:rPr kumimoji="0" sz="2100" b="0" i="0" u="none" strike="noStrike" kern="1200" cap="none" spc="3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 semplificazione</a:t>
            </a:r>
            <a:endParaRPr kumimoji="0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8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75"/>
              </a:spcBef>
              <a:spcAft>
                <a:spcPts val="0"/>
              </a:spcAft>
              <a:buClr>
                <a:srgbClr val="000000"/>
              </a:buClr>
              <a:buSzPct val="85714"/>
              <a:buFont typeface="Wingdings"/>
              <a:buChar char=""/>
              <a:tabLst>
                <a:tab pos="812165" algn="l"/>
                <a:tab pos="812800" algn="l"/>
              </a:tabLst>
              <a:defRPr/>
            </a:pPr>
            <a:r>
              <a:rPr kumimoji="0" sz="2100" b="0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specifici</a:t>
            </a:r>
            <a:r>
              <a:rPr kumimoji="0" lang="de-CH" sz="2100" b="0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tà</a:t>
            </a:r>
            <a:r>
              <a:rPr kumimoji="0" sz="2100" b="0" i="0" u="none" strike="noStrike" kern="1200" cap="none" spc="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de-CH" sz="2100" b="0" i="0" u="none" strike="noStrike" kern="1200" cap="none" spc="1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eventuali</a:t>
            </a:r>
            <a:r>
              <a:rPr kumimoji="0" lang="de-CH" sz="2100" b="0" i="0" u="none" strike="noStrike" kern="1200" cap="none" spc="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della </a:t>
            </a:r>
            <a:r>
              <a:rPr kumimoji="0" lang="de-CH" sz="2100" b="0" i="0" u="none" strike="noStrike" kern="1200" cap="none" spc="1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richiesta</a:t>
            </a:r>
            <a:r>
              <a:rPr kumimoji="0" lang="de-CH" sz="2100" b="0" i="0" u="none" strike="noStrike" kern="1200" cap="none" spc="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</a:t>
            </a:r>
            <a:r>
              <a:rPr kumimoji="0" sz="2100" b="0" i="0" u="none" strike="noStrike" kern="1200" cap="none" spc="-1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de-CH" sz="2100" b="0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considerare</a:t>
            </a:r>
            <a:endParaRPr kumimoji="0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2. </a:t>
            </a:r>
            <a:r>
              <a:rPr kumimoji="0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Somministrazione</a:t>
            </a:r>
            <a:r>
              <a:rPr kumimoji="0" sz="2100" b="1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intervista</a:t>
            </a:r>
            <a:r>
              <a:rPr kumimoji="0" sz="2100" b="1" i="0" u="none" strike="noStrike" kern="1200" cap="none" spc="-2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100" b="1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presenza</a:t>
            </a:r>
            <a:r>
              <a:rPr kumimoji="0" sz="2100" b="1" i="0" u="none" strike="noStrike" kern="1200" cap="none" spc="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nella</a:t>
            </a:r>
            <a:r>
              <a:rPr kumimoji="0" sz="2100" b="1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</a:t>
            </a:r>
            <a:r>
              <a:rPr kumimoji="0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fissata</a:t>
            </a:r>
            <a:r>
              <a:rPr kumimoji="0" lang="de-CH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 </a:t>
            </a:r>
            <a:r>
              <a:rPr kumimoji="0" lang="en-GB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eventuali</a:t>
            </a:r>
            <a:r>
              <a:rPr kumimoji="0" lang="en-GB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incontri</a:t>
            </a:r>
            <a:r>
              <a:rPr kumimoji="0" lang="en-GB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con </a:t>
            </a:r>
            <a:r>
              <a:rPr kumimoji="0" lang="en-GB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ulteriori</a:t>
            </a:r>
            <a:r>
              <a:rPr kumimoji="0" lang="en-GB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stakeholder (es. </a:t>
            </a:r>
            <a:r>
              <a:rPr kumimoji="0" lang="en-GB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progettisti</a:t>
            </a:r>
            <a:r>
              <a:rPr kumimoji="0" lang="en-GB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e/o </a:t>
            </a:r>
            <a:r>
              <a:rPr kumimoji="0" lang="en-GB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altri</a:t>
            </a:r>
            <a:r>
              <a:rPr kumimoji="0" lang="en-GB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enti</a:t>
            </a:r>
            <a:r>
              <a:rPr kumimoji="0" lang="en-GB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) e </a:t>
            </a:r>
            <a:r>
              <a:rPr kumimoji="0" lang="en-GB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analisi</a:t>
            </a:r>
            <a:r>
              <a:rPr kumimoji="0" lang="en-GB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del </a:t>
            </a:r>
            <a:r>
              <a:rPr kumimoji="0" lang="en-GB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caso</a:t>
            </a:r>
            <a:endParaRPr kumimoji="0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3. </a:t>
            </a:r>
            <a:r>
              <a:rPr kumimoji="0" lang="en-GB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Analisi</a:t>
            </a:r>
            <a:r>
              <a:rPr kumimoji="0" lang="en-GB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 studio ed </a:t>
            </a:r>
            <a:r>
              <a:rPr kumimoji="0" lang="en-GB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elaborazione</a:t>
            </a:r>
            <a:r>
              <a:rPr kumimoji="0" lang="en-GB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della</a:t>
            </a:r>
            <a:r>
              <a:rPr kumimoji="0" lang="en-GB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soluzione</a:t>
            </a:r>
            <a:endParaRPr kumimoji="0" lang="en-GB" sz="2100" b="1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4. Redazione del parere a risposta della richiesta</a:t>
            </a:r>
            <a:endParaRPr kumimoji="0" lang="de-CH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1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5. 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Report</a:t>
            </a:r>
            <a:r>
              <a:rPr kumimoji="0" sz="2100" b="1" i="0" u="none" strike="noStrike" kern="1200" cap="none" spc="-1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sintetico</a:t>
            </a:r>
            <a:r>
              <a:rPr kumimoji="0" sz="2100" b="1" i="0" u="none" strike="noStrike" kern="1200" cap="none" spc="-3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dei</a:t>
            </a:r>
            <a:r>
              <a:rPr kumimoji="0" sz="21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1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risultati</a:t>
            </a:r>
            <a:r>
              <a:rPr kumimoji="0" sz="2100" b="1" i="0" u="none" strike="noStrike" kern="1200" cap="none" spc="-3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de-CH" sz="2100" b="1" i="0" u="none" strike="noStrike" kern="1200" cap="none" spc="-3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del </a:t>
            </a:r>
            <a:r>
              <a:rPr kumimoji="0" lang="de-CH" sz="2100" b="1" i="0" u="none" strike="noStrike" kern="1200" cap="none" spc="-3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lavoro</a:t>
            </a:r>
            <a:r>
              <a:rPr kumimoji="0" lang="de-CH" sz="2100" b="1" i="0" u="none" strike="noStrike" kern="1200" cap="none" spc="-3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de-CH" sz="2100" b="1" i="0" u="none" strike="noStrike" kern="1200" cap="none" spc="-3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</a:t>
            </a:r>
            <a:r>
              <a:rPr kumimoji="0" lang="de-CH" sz="2100" b="1" i="0" u="none" strike="noStrike" kern="1200" cap="none" spc="-3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de-CH" sz="2100" b="1" i="0" u="none" strike="noStrike" kern="1200" cap="none" spc="-3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supporto</a:t>
            </a:r>
            <a:r>
              <a:rPr kumimoji="0" lang="de-CH" sz="2100" b="1" i="0" u="none" strike="noStrike" kern="1200" cap="none" spc="-3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de-CH" sz="2100" b="1" i="0" u="none" strike="noStrike" kern="1200" cap="none" spc="-3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svolto</a:t>
            </a:r>
            <a:endParaRPr kumimoji="0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414272" y="769829"/>
            <a:ext cx="0" cy="5226685"/>
          </a:xfrm>
          <a:custGeom>
            <a:avLst/>
            <a:gdLst/>
            <a:ahLst/>
            <a:cxnLst/>
            <a:rect l="l" t="t" r="r" b="b"/>
            <a:pathLst>
              <a:path h="5226685">
                <a:moveTo>
                  <a:pt x="0" y="0"/>
                </a:moveTo>
                <a:lnTo>
                  <a:pt x="0" y="5226177"/>
                </a:lnTo>
              </a:path>
            </a:pathLst>
          </a:custGeom>
          <a:ln w="12700">
            <a:solidFill>
              <a:srgbClr val="3E6D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02920" y="5228905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39">
                <a:moveTo>
                  <a:pt x="198805" y="178219"/>
                </a:moveTo>
                <a:lnTo>
                  <a:pt x="68554" y="178219"/>
                </a:lnTo>
                <a:lnTo>
                  <a:pt x="68554" y="191922"/>
                </a:lnTo>
                <a:lnTo>
                  <a:pt x="198805" y="191922"/>
                </a:lnTo>
                <a:lnTo>
                  <a:pt x="198805" y="178219"/>
                </a:lnTo>
                <a:close/>
              </a:path>
              <a:path w="411480" h="548639">
                <a:moveTo>
                  <a:pt x="342760" y="452437"/>
                </a:moveTo>
                <a:lnTo>
                  <a:pt x="68554" y="452437"/>
                </a:lnTo>
                <a:lnTo>
                  <a:pt x="68554" y="466153"/>
                </a:lnTo>
                <a:lnTo>
                  <a:pt x="342760" y="466153"/>
                </a:lnTo>
                <a:lnTo>
                  <a:pt x="342760" y="452437"/>
                </a:lnTo>
                <a:close/>
              </a:path>
              <a:path w="411480" h="548639">
                <a:moveTo>
                  <a:pt x="342760" y="397598"/>
                </a:moveTo>
                <a:lnTo>
                  <a:pt x="68554" y="397598"/>
                </a:lnTo>
                <a:lnTo>
                  <a:pt x="68554" y="411302"/>
                </a:lnTo>
                <a:lnTo>
                  <a:pt x="342760" y="411302"/>
                </a:lnTo>
                <a:lnTo>
                  <a:pt x="342760" y="397598"/>
                </a:lnTo>
                <a:close/>
              </a:path>
              <a:path w="411480" h="548639">
                <a:moveTo>
                  <a:pt x="342760" y="342747"/>
                </a:moveTo>
                <a:lnTo>
                  <a:pt x="68554" y="342747"/>
                </a:lnTo>
                <a:lnTo>
                  <a:pt x="68554" y="356463"/>
                </a:lnTo>
                <a:lnTo>
                  <a:pt x="342760" y="356463"/>
                </a:lnTo>
                <a:lnTo>
                  <a:pt x="342760" y="342747"/>
                </a:lnTo>
                <a:close/>
              </a:path>
              <a:path w="411480" h="548639">
                <a:moveTo>
                  <a:pt x="342760" y="287909"/>
                </a:moveTo>
                <a:lnTo>
                  <a:pt x="68554" y="287909"/>
                </a:lnTo>
                <a:lnTo>
                  <a:pt x="68554" y="301612"/>
                </a:lnTo>
                <a:lnTo>
                  <a:pt x="342760" y="301612"/>
                </a:lnTo>
                <a:lnTo>
                  <a:pt x="342760" y="287909"/>
                </a:lnTo>
                <a:close/>
              </a:path>
              <a:path w="411480" h="548639">
                <a:moveTo>
                  <a:pt x="342760" y="233057"/>
                </a:moveTo>
                <a:lnTo>
                  <a:pt x="68554" y="233057"/>
                </a:lnTo>
                <a:lnTo>
                  <a:pt x="68554" y="246773"/>
                </a:lnTo>
                <a:lnTo>
                  <a:pt x="342760" y="246773"/>
                </a:lnTo>
                <a:lnTo>
                  <a:pt x="342760" y="233057"/>
                </a:lnTo>
                <a:close/>
              </a:path>
              <a:path w="411480" h="548639">
                <a:moveTo>
                  <a:pt x="411314" y="147955"/>
                </a:moveTo>
                <a:lnTo>
                  <a:pt x="407301" y="143941"/>
                </a:lnTo>
                <a:lnTo>
                  <a:pt x="397611" y="134251"/>
                </a:lnTo>
                <a:lnTo>
                  <a:pt x="397611" y="157645"/>
                </a:lnTo>
                <a:lnTo>
                  <a:pt x="397611" y="534708"/>
                </a:lnTo>
                <a:lnTo>
                  <a:pt x="13716" y="534708"/>
                </a:lnTo>
                <a:lnTo>
                  <a:pt x="13716" y="13703"/>
                </a:lnTo>
                <a:lnTo>
                  <a:pt x="253644" y="13703"/>
                </a:lnTo>
                <a:lnTo>
                  <a:pt x="253644" y="157645"/>
                </a:lnTo>
                <a:lnTo>
                  <a:pt x="397611" y="157645"/>
                </a:lnTo>
                <a:lnTo>
                  <a:pt x="397611" y="134251"/>
                </a:lnTo>
                <a:lnTo>
                  <a:pt x="387832" y="124472"/>
                </a:lnTo>
                <a:lnTo>
                  <a:pt x="387832" y="143852"/>
                </a:lnTo>
                <a:lnTo>
                  <a:pt x="267360" y="143941"/>
                </a:lnTo>
                <a:lnTo>
                  <a:pt x="267398" y="23469"/>
                </a:lnTo>
                <a:lnTo>
                  <a:pt x="387832" y="143852"/>
                </a:lnTo>
                <a:lnTo>
                  <a:pt x="387832" y="124472"/>
                </a:lnTo>
                <a:lnTo>
                  <a:pt x="286829" y="23469"/>
                </a:lnTo>
                <a:lnTo>
                  <a:pt x="277050" y="13703"/>
                </a:lnTo>
                <a:lnTo>
                  <a:pt x="263347" y="0"/>
                </a:lnTo>
                <a:lnTo>
                  <a:pt x="0" y="0"/>
                </a:lnTo>
                <a:lnTo>
                  <a:pt x="0" y="548411"/>
                </a:lnTo>
                <a:lnTo>
                  <a:pt x="411314" y="548411"/>
                </a:lnTo>
                <a:lnTo>
                  <a:pt x="411314" y="534708"/>
                </a:lnTo>
                <a:lnTo>
                  <a:pt x="411314" y="147955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51349" y="1787227"/>
            <a:ext cx="97155" cy="53975"/>
          </a:xfrm>
          <a:custGeom>
            <a:avLst/>
            <a:gdLst/>
            <a:ahLst/>
            <a:cxnLst/>
            <a:rect l="l" t="t" r="r" b="b"/>
            <a:pathLst>
              <a:path w="97155" h="53975">
                <a:moveTo>
                  <a:pt x="93263" y="0"/>
                </a:moveTo>
                <a:lnTo>
                  <a:pt x="88643" y="20"/>
                </a:lnTo>
                <a:lnTo>
                  <a:pt x="8413" y="20"/>
                </a:lnTo>
                <a:lnTo>
                  <a:pt x="3428" y="418"/>
                </a:lnTo>
                <a:lnTo>
                  <a:pt x="0" y="4452"/>
                </a:lnTo>
                <a:lnTo>
                  <a:pt x="369" y="9058"/>
                </a:lnTo>
                <a:lnTo>
                  <a:pt x="5300" y="26604"/>
                </a:lnTo>
                <a:lnTo>
                  <a:pt x="15908" y="40726"/>
                </a:lnTo>
                <a:lnTo>
                  <a:pt x="30842" y="50169"/>
                </a:lnTo>
                <a:lnTo>
                  <a:pt x="48718" y="53674"/>
                </a:lnTo>
                <a:lnTo>
                  <a:pt x="66600" y="50167"/>
                </a:lnTo>
                <a:lnTo>
                  <a:pt x="81513" y="40725"/>
                </a:lnTo>
                <a:lnTo>
                  <a:pt x="84347" y="36944"/>
                </a:lnTo>
                <a:lnTo>
                  <a:pt x="47744" y="36944"/>
                </a:lnTo>
                <a:lnTo>
                  <a:pt x="35907" y="34258"/>
                </a:lnTo>
                <a:lnTo>
                  <a:pt x="25940" y="27331"/>
                </a:lnTo>
                <a:lnTo>
                  <a:pt x="19161" y="16744"/>
                </a:lnTo>
                <a:lnTo>
                  <a:pt x="94855" y="16744"/>
                </a:lnTo>
                <a:lnTo>
                  <a:pt x="97003" y="9058"/>
                </a:lnTo>
                <a:lnTo>
                  <a:pt x="97018" y="3734"/>
                </a:lnTo>
                <a:lnTo>
                  <a:pt x="93284" y="20"/>
                </a:lnTo>
                <a:lnTo>
                  <a:pt x="8500" y="13"/>
                </a:lnTo>
                <a:lnTo>
                  <a:pt x="93277" y="13"/>
                </a:lnTo>
                <a:close/>
              </a:path>
              <a:path w="97155" h="53975">
                <a:moveTo>
                  <a:pt x="94855" y="16744"/>
                </a:moveTo>
                <a:lnTo>
                  <a:pt x="78199" y="16744"/>
                </a:lnTo>
                <a:lnTo>
                  <a:pt x="75183" y="22611"/>
                </a:lnTo>
                <a:lnTo>
                  <a:pt x="71067" y="27676"/>
                </a:lnTo>
                <a:lnTo>
                  <a:pt x="66000" y="31790"/>
                </a:lnTo>
                <a:lnTo>
                  <a:pt x="60131" y="34805"/>
                </a:lnTo>
                <a:lnTo>
                  <a:pt x="47744" y="36944"/>
                </a:lnTo>
                <a:lnTo>
                  <a:pt x="84347" y="36944"/>
                </a:lnTo>
                <a:lnTo>
                  <a:pt x="92102" y="26599"/>
                </a:lnTo>
                <a:lnTo>
                  <a:pt x="94855" y="16744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00798" y="1722717"/>
            <a:ext cx="201295" cy="17145"/>
          </a:xfrm>
          <a:custGeom>
            <a:avLst/>
            <a:gdLst/>
            <a:ahLst/>
            <a:cxnLst/>
            <a:rect l="l" t="t" r="r" b="b"/>
            <a:pathLst>
              <a:path w="201294" h="17144">
                <a:moveTo>
                  <a:pt x="196929" y="0"/>
                </a:moveTo>
                <a:lnTo>
                  <a:pt x="3748" y="0"/>
                </a:lnTo>
                <a:lnTo>
                  <a:pt x="0" y="3741"/>
                </a:lnTo>
                <a:lnTo>
                  <a:pt x="0" y="12981"/>
                </a:lnTo>
                <a:lnTo>
                  <a:pt x="3748" y="16723"/>
                </a:lnTo>
                <a:lnTo>
                  <a:pt x="192309" y="16723"/>
                </a:lnTo>
                <a:lnTo>
                  <a:pt x="196929" y="16723"/>
                </a:lnTo>
                <a:lnTo>
                  <a:pt x="200671" y="12981"/>
                </a:lnTo>
                <a:lnTo>
                  <a:pt x="200671" y="3741"/>
                </a:lnTo>
                <a:lnTo>
                  <a:pt x="196929" y="0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00798" y="1655825"/>
            <a:ext cx="201295" cy="17145"/>
          </a:xfrm>
          <a:custGeom>
            <a:avLst/>
            <a:gdLst/>
            <a:ahLst/>
            <a:cxnLst/>
            <a:rect l="l" t="t" r="r" b="b"/>
            <a:pathLst>
              <a:path w="201294" h="17144">
                <a:moveTo>
                  <a:pt x="196929" y="0"/>
                </a:moveTo>
                <a:lnTo>
                  <a:pt x="3748" y="0"/>
                </a:lnTo>
                <a:lnTo>
                  <a:pt x="0" y="3741"/>
                </a:lnTo>
                <a:lnTo>
                  <a:pt x="0" y="12981"/>
                </a:lnTo>
                <a:lnTo>
                  <a:pt x="3748" y="16723"/>
                </a:lnTo>
                <a:lnTo>
                  <a:pt x="192309" y="16723"/>
                </a:lnTo>
                <a:lnTo>
                  <a:pt x="196929" y="16723"/>
                </a:lnTo>
                <a:lnTo>
                  <a:pt x="200671" y="12981"/>
                </a:lnTo>
                <a:lnTo>
                  <a:pt x="200671" y="3741"/>
                </a:lnTo>
                <a:lnTo>
                  <a:pt x="196929" y="0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90799" y="1169153"/>
            <a:ext cx="685800" cy="436245"/>
          </a:xfrm>
          <a:custGeom>
            <a:avLst/>
            <a:gdLst/>
            <a:ahLst/>
            <a:cxnLst/>
            <a:rect l="l" t="t" r="r" b="b"/>
            <a:pathLst>
              <a:path w="685800" h="436244">
                <a:moveTo>
                  <a:pt x="208955" y="0"/>
                </a:moveTo>
                <a:lnTo>
                  <a:pt x="161027" y="5547"/>
                </a:lnTo>
                <a:lnTo>
                  <a:pt x="117035" y="21294"/>
                </a:lnTo>
                <a:lnTo>
                  <a:pt x="78232" y="45987"/>
                </a:lnTo>
                <a:lnTo>
                  <a:pt x="45873" y="78371"/>
                </a:lnTo>
                <a:lnTo>
                  <a:pt x="21212" y="117192"/>
                </a:lnTo>
                <a:lnTo>
                  <a:pt x="5503" y="161196"/>
                </a:lnTo>
                <a:lnTo>
                  <a:pt x="18" y="208969"/>
                </a:lnTo>
                <a:lnTo>
                  <a:pt x="0" y="216258"/>
                </a:lnTo>
                <a:lnTo>
                  <a:pt x="1345" y="234722"/>
                </a:lnTo>
                <a:lnTo>
                  <a:pt x="14534" y="288467"/>
                </a:lnTo>
                <a:lnTo>
                  <a:pt x="39912" y="334530"/>
                </a:lnTo>
                <a:lnTo>
                  <a:pt x="51010" y="348189"/>
                </a:lnTo>
                <a:lnTo>
                  <a:pt x="64532" y="365713"/>
                </a:lnTo>
                <a:lnTo>
                  <a:pt x="77565" y="386654"/>
                </a:lnTo>
                <a:lnTo>
                  <a:pt x="88706" y="406908"/>
                </a:lnTo>
                <a:lnTo>
                  <a:pt x="96635" y="422530"/>
                </a:lnTo>
                <a:lnTo>
                  <a:pt x="100656" y="430551"/>
                </a:lnTo>
                <a:lnTo>
                  <a:pt x="108843" y="435637"/>
                </a:lnTo>
                <a:lnTo>
                  <a:pt x="117810" y="435686"/>
                </a:lnTo>
                <a:lnTo>
                  <a:pt x="300191" y="435686"/>
                </a:lnTo>
                <a:lnTo>
                  <a:pt x="309198" y="435637"/>
                </a:lnTo>
                <a:lnTo>
                  <a:pt x="317401" y="430544"/>
                </a:lnTo>
                <a:lnTo>
                  <a:pt x="321429" y="422489"/>
                </a:lnTo>
                <a:lnTo>
                  <a:pt x="323204" y="418991"/>
                </a:lnTo>
                <a:lnTo>
                  <a:pt x="117859" y="418991"/>
                </a:lnTo>
                <a:lnTo>
                  <a:pt x="115246" y="418886"/>
                </a:lnTo>
                <a:lnTo>
                  <a:pt x="112877" y="417437"/>
                </a:lnTo>
                <a:lnTo>
                  <a:pt x="111581" y="415116"/>
                </a:lnTo>
                <a:lnTo>
                  <a:pt x="102395" y="397072"/>
                </a:lnTo>
                <a:lnTo>
                  <a:pt x="90610" y="375864"/>
                </a:lnTo>
                <a:lnTo>
                  <a:pt x="77270" y="354769"/>
                </a:lnTo>
                <a:lnTo>
                  <a:pt x="63314" y="336915"/>
                </a:lnTo>
                <a:lnTo>
                  <a:pt x="53271" y="324544"/>
                </a:lnTo>
                <a:lnTo>
                  <a:pt x="44313" y="311243"/>
                </a:lnTo>
                <a:lnTo>
                  <a:pt x="24680" y="266340"/>
                </a:lnTo>
                <a:lnTo>
                  <a:pt x="16745" y="216258"/>
                </a:lnTo>
                <a:lnTo>
                  <a:pt x="16764" y="208969"/>
                </a:lnTo>
                <a:lnTo>
                  <a:pt x="21791" y="165178"/>
                </a:lnTo>
                <a:lnTo>
                  <a:pt x="36244" y="124693"/>
                </a:lnTo>
                <a:lnTo>
                  <a:pt x="58933" y="88975"/>
                </a:lnTo>
                <a:lnTo>
                  <a:pt x="88704" y="59179"/>
                </a:lnTo>
                <a:lnTo>
                  <a:pt x="124403" y="36459"/>
                </a:lnTo>
                <a:lnTo>
                  <a:pt x="164876" y="21969"/>
                </a:lnTo>
                <a:lnTo>
                  <a:pt x="208969" y="16862"/>
                </a:lnTo>
                <a:lnTo>
                  <a:pt x="288731" y="16862"/>
                </a:lnTo>
                <a:lnTo>
                  <a:pt x="256885" y="5494"/>
                </a:lnTo>
                <a:lnTo>
                  <a:pt x="208955" y="0"/>
                </a:lnTo>
                <a:close/>
              </a:path>
              <a:path w="685800" h="436244">
                <a:moveTo>
                  <a:pt x="685758" y="237161"/>
                </a:moveTo>
                <a:lnTo>
                  <a:pt x="511293" y="237161"/>
                </a:lnTo>
                <a:lnTo>
                  <a:pt x="378007" y="303810"/>
                </a:lnTo>
                <a:lnTo>
                  <a:pt x="372896" y="312571"/>
                </a:lnTo>
                <a:lnTo>
                  <a:pt x="367303" y="321021"/>
                </a:lnTo>
                <a:lnTo>
                  <a:pt x="361242" y="329142"/>
                </a:lnTo>
                <a:lnTo>
                  <a:pt x="354646" y="337019"/>
                </a:lnTo>
                <a:lnTo>
                  <a:pt x="340763" y="354807"/>
                </a:lnTo>
                <a:lnTo>
                  <a:pt x="327392" y="375932"/>
                </a:lnTo>
                <a:lnTo>
                  <a:pt x="315619" y="397099"/>
                </a:lnTo>
                <a:lnTo>
                  <a:pt x="306427" y="415158"/>
                </a:lnTo>
                <a:lnTo>
                  <a:pt x="305256" y="417493"/>
                </a:lnTo>
                <a:lnTo>
                  <a:pt x="302825" y="418991"/>
                </a:lnTo>
                <a:lnTo>
                  <a:pt x="323204" y="418991"/>
                </a:lnTo>
                <a:lnTo>
                  <a:pt x="329352" y="406881"/>
                </a:lnTo>
                <a:lnTo>
                  <a:pt x="340536" y="386583"/>
                </a:lnTo>
                <a:lnTo>
                  <a:pt x="353572" y="365672"/>
                </a:lnTo>
                <a:lnTo>
                  <a:pt x="367137" y="348071"/>
                </a:lnTo>
                <a:lnTo>
                  <a:pt x="373990" y="339893"/>
                </a:lnTo>
                <a:lnTo>
                  <a:pt x="380387" y="331363"/>
                </a:lnTo>
                <a:lnTo>
                  <a:pt x="386315" y="322502"/>
                </a:lnTo>
                <a:lnTo>
                  <a:pt x="391761" y="313328"/>
                </a:lnTo>
                <a:lnTo>
                  <a:pt x="392904" y="311287"/>
                </a:lnTo>
                <a:lnTo>
                  <a:pt x="440034" y="311287"/>
                </a:lnTo>
                <a:lnTo>
                  <a:pt x="440034" y="291512"/>
                </a:lnTo>
                <a:lnTo>
                  <a:pt x="515000" y="254045"/>
                </a:lnTo>
                <a:lnTo>
                  <a:pt x="556857" y="254045"/>
                </a:lnTo>
                <a:lnTo>
                  <a:pt x="556674" y="253885"/>
                </a:lnTo>
                <a:lnTo>
                  <a:pt x="685758" y="253885"/>
                </a:lnTo>
                <a:lnTo>
                  <a:pt x="685758" y="237161"/>
                </a:lnTo>
                <a:close/>
              </a:path>
              <a:path w="685800" h="436244">
                <a:moveTo>
                  <a:pt x="440034" y="311287"/>
                </a:moveTo>
                <a:lnTo>
                  <a:pt x="392904" y="311287"/>
                </a:lnTo>
                <a:lnTo>
                  <a:pt x="511293" y="370947"/>
                </a:lnTo>
                <a:lnTo>
                  <a:pt x="685758" y="370947"/>
                </a:lnTo>
                <a:lnTo>
                  <a:pt x="685758" y="354223"/>
                </a:lnTo>
                <a:lnTo>
                  <a:pt x="556674" y="354223"/>
                </a:lnTo>
                <a:lnTo>
                  <a:pt x="515020" y="354098"/>
                </a:lnTo>
                <a:lnTo>
                  <a:pt x="440034" y="316345"/>
                </a:lnTo>
                <a:lnTo>
                  <a:pt x="440034" y="311287"/>
                </a:lnTo>
                <a:close/>
              </a:path>
              <a:path w="685800" h="436244">
                <a:moveTo>
                  <a:pt x="556857" y="254045"/>
                </a:moveTo>
                <a:lnTo>
                  <a:pt x="515000" y="254045"/>
                </a:lnTo>
                <a:lnTo>
                  <a:pt x="533713" y="258645"/>
                </a:lnTo>
                <a:lnTo>
                  <a:pt x="548860" y="269512"/>
                </a:lnTo>
                <a:lnTo>
                  <a:pt x="559013" y="285148"/>
                </a:lnTo>
                <a:lnTo>
                  <a:pt x="562694" y="303810"/>
                </a:lnTo>
                <a:lnTo>
                  <a:pt x="562639" y="304579"/>
                </a:lnTo>
                <a:lnTo>
                  <a:pt x="559026" y="322966"/>
                </a:lnTo>
                <a:lnTo>
                  <a:pt x="548881" y="338611"/>
                </a:lnTo>
                <a:lnTo>
                  <a:pt x="533736" y="349488"/>
                </a:lnTo>
                <a:lnTo>
                  <a:pt x="515020" y="354098"/>
                </a:lnTo>
                <a:lnTo>
                  <a:pt x="556770" y="354098"/>
                </a:lnTo>
                <a:lnTo>
                  <a:pt x="572756" y="333229"/>
                </a:lnTo>
                <a:lnTo>
                  <a:pt x="579312" y="308551"/>
                </a:lnTo>
                <a:lnTo>
                  <a:pt x="576137" y="283213"/>
                </a:lnTo>
                <a:lnTo>
                  <a:pt x="563028" y="260239"/>
                </a:lnTo>
                <a:lnTo>
                  <a:pt x="561056" y="257982"/>
                </a:lnTo>
                <a:lnTo>
                  <a:pt x="558931" y="255856"/>
                </a:lnTo>
                <a:lnTo>
                  <a:pt x="556857" y="254045"/>
                </a:lnTo>
                <a:close/>
              </a:path>
              <a:path w="685800" h="436244">
                <a:moveTo>
                  <a:pt x="288731" y="16862"/>
                </a:moveTo>
                <a:lnTo>
                  <a:pt x="208969" y="16862"/>
                </a:lnTo>
                <a:lnTo>
                  <a:pt x="253066" y="21939"/>
                </a:lnTo>
                <a:lnTo>
                  <a:pt x="293548" y="36400"/>
                </a:lnTo>
                <a:lnTo>
                  <a:pt x="329263" y="59093"/>
                </a:lnTo>
                <a:lnTo>
                  <a:pt x="359055" y="88865"/>
                </a:lnTo>
                <a:lnTo>
                  <a:pt x="381770" y="124563"/>
                </a:lnTo>
                <a:lnTo>
                  <a:pt x="396253" y="165036"/>
                </a:lnTo>
                <a:lnTo>
                  <a:pt x="401330" y="208969"/>
                </a:lnTo>
                <a:lnTo>
                  <a:pt x="401340" y="216035"/>
                </a:lnTo>
                <a:lnTo>
                  <a:pt x="401217" y="219498"/>
                </a:lnTo>
                <a:lnTo>
                  <a:pt x="401098" y="221699"/>
                </a:lnTo>
                <a:lnTo>
                  <a:pt x="400882" y="224654"/>
                </a:lnTo>
                <a:lnTo>
                  <a:pt x="400645" y="229267"/>
                </a:lnTo>
                <a:lnTo>
                  <a:pt x="404192" y="233197"/>
                </a:lnTo>
                <a:lnTo>
                  <a:pt x="413270" y="233664"/>
                </a:lnTo>
                <a:lnTo>
                  <a:pt x="417124" y="230340"/>
                </a:lnTo>
                <a:lnTo>
                  <a:pt x="417556" y="225894"/>
                </a:lnTo>
                <a:lnTo>
                  <a:pt x="417793" y="222696"/>
                </a:lnTo>
                <a:lnTo>
                  <a:pt x="417967" y="219498"/>
                </a:lnTo>
                <a:lnTo>
                  <a:pt x="418064" y="208969"/>
                </a:lnTo>
                <a:lnTo>
                  <a:pt x="412526" y="161037"/>
                </a:lnTo>
                <a:lnTo>
                  <a:pt x="396784" y="117039"/>
                </a:lnTo>
                <a:lnTo>
                  <a:pt x="372093" y="78230"/>
                </a:lnTo>
                <a:lnTo>
                  <a:pt x="339710" y="45865"/>
                </a:lnTo>
                <a:lnTo>
                  <a:pt x="300889" y="21202"/>
                </a:lnTo>
                <a:lnTo>
                  <a:pt x="288731" y="16862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37">
            <a:extLst>
              <a:ext uri="{FF2B5EF4-FFF2-40B4-BE49-F238E27FC236}">
                <a16:creationId xmlns:a16="http://schemas.microsoft.com/office/drawing/2014/main" id="{98319B2A-FB3A-9A40-B7BF-30945A5F6A99}"/>
              </a:ext>
            </a:extLst>
          </p:cNvPr>
          <p:cNvSpPr/>
          <p:nvPr/>
        </p:nvSpPr>
        <p:spPr>
          <a:xfrm>
            <a:off x="434166" y="3432510"/>
            <a:ext cx="828675" cy="631825"/>
          </a:xfrm>
          <a:custGeom>
            <a:avLst/>
            <a:gdLst/>
            <a:ahLst/>
            <a:cxnLst/>
            <a:rect l="l" t="t" r="r" b="b"/>
            <a:pathLst>
              <a:path w="828675" h="631825">
                <a:moveTo>
                  <a:pt x="216484" y="103555"/>
                </a:moveTo>
                <a:lnTo>
                  <a:pt x="211302" y="77901"/>
                </a:lnTo>
                <a:lnTo>
                  <a:pt x="197662" y="57658"/>
                </a:lnTo>
                <a:lnTo>
                  <a:pt x="197662" y="103555"/>
                </a:lnTo>
                <a:lnTo>
                  <a:pt x="193967" y="121869"/>
                </a:lnTo>
                <a:lnTo>
                  <a:pt x="183870" y="136829"/>
                </a:lnTo>
                <a:lnTo>
                  <a:pt x="168922" y="146913"/>
                </a:lnTo>
                <a:lnTo>
                  <a:pt x="150596" y="150609"/>
                </a:lnTo>
                <a:lnTo>
                  <a:pt x="132283" y="146913"/>
                </a:lnTo>
                <a:lnTo>
                  <a:pt x="117322" y="136829"/>
                </a:lnTo>
                <a:lnTo>
                  <a:pt x="107238" y="121869"/>
                </a:lnTo>
                <a:lnTo>
                  <a:pt x="103530" y="103555"/>
                </a:lnTo>
                <a:lnTo>
                  <a:pt x="107238" y="85229"/>
                </a:lnTo>
                <a:lnTo>
                  <a:pt x="117322" y="70269"/>
                </a:lnTo>
                <a:lnTo>
                  <a:pt x="132283" y="60185"/>
                </a:lnTo>
                <a:lnTo>
                  <a:pt x="150596" y="56489"/>
                </a:lnTo>
                <a:lnTo>
                  <a:pt x="168910" y="60210"/>
                </a:lnTo>
                <a:lnTo>
                  <a:pt x="183857" y="70294"/>
                </a:lnTo>
                <a:lnTo>
                  <a:pt x="193941" y="85242"/>
                </a:lnTo>
                <a:lnTo>
                  <a:pt x="197662" y="103555"/>
                </a:lnTo>
                <a:lnTo>
                  <a:pt x="197662" y="57658"/>
                </a:lnTo>
                <a:lnTo>
                  <a:pt x="197192" y="56959"/>
                </a:lnTo>
                <a:lnTo>
                  <a:pt x="196481" y="56489"/>
                </a:lnTo>
                <a:lnTo>
                  <a:pt x="176250" y="42837"/>
                </a:lnTo>
                <a:lnTo>
                  <a:pt x="150596" y="37668"/>
                </a:lnTo>
                <a:lnTo>
                  <a:pt x="124955" y="42837"/>
                </a:lnTo>
                <a:lnTo>
                  <a:pt x="104013" y="56959"/>
                </a:lnTo>
                <a:lnTo>
                  <a:pt x="89890" y="77901"/>
                </a:lnTo>
                <a:lnTo>
                  <a:pt x="84709" y="103555"/>
                </a:lnTo>
                <a:lnTo>
                  <a:pt x="89700" y="129082"/>
                </a:lnTo>
                <a:lnTo>
                  <a:pt x="103619" y="149974"/>
                </a:lnTo>
                <a:lnTo>
                  <a:pt x="124345" y="164134"/>
                </a:lnTo>
                <a:lnTo>
                  <a:pt x="149809" y="169443"/>
                </a:lnTo>
                <a:lnTo>
                  <a:pt x="150596" y="169443"/>
                </a:lnTo>
                <a:lnTo>
                  <a:pt x="176250" y="164261"/>
                </a:lnTo>
                <a:lnTo>
                  <a:pt x="196494" y="150609"/>
                </a:lnTo>
                <a:lnTo>
                  <a:pt x="197192" y="150139"/>
                </a:lnTo>
                <a:lnTo>
                  <a:pt x="211302" y="129197"/>
                </a:lnTo>
                <a:lnTo>
                  <a:pt x="216484" y="103555"/>
                </a:lnTo>
                <a:close/>
              </a:path>
              <a:path w="828675" h="631825">
                <a:moveTo>
                  <a:pt x="272961" y="244767"/>
                </a:moveTo>
                <a:lnTo>
                  <a:pt x="252806" y="205625"/>
                </a:lnTo>
                <a:lnTo>
                  <a:pt x="195973" y="184073"/>
                </a:lnTo>
                <a:lnTo>
                  <a:pt x="151930" y="179031"/>
                </a:lnTo>
                <a:lnTo>
                  <a:pt x="107823" y="183476"/>
                </a:lnTo>
                <a:lnTo>
                  <a:pt x="65201" y="197396"/>
                </a:lnTo>
                <a:lnTo>
                  <a:pt x="31267" y="226809"/>
                </a:lnTo>
                <a:lnTo>
                  <a:pt x="28244" y="244767"/>
                </a:lnTo>
                <a:lnTo>
                  <a:pt x="28244" y="354888"/>
                </a:lnTo>
                <a:lnTo>
                  <a:pt x="40525" y="344182"/>
                </a:lnTo>
                <a:lnTo>
                  <a:pt x="47066" y="339318"/>
                </a:lnTo>
                <a:lnTo>
                  <a:pt x="47066" y="244767"/>
                </a:lnTo>
                <a:lnTo>
                  <a:pt x="47117" y="240677"/>
                </a:lnTo>
                <a:lnTo>
                  <a:pt x="111442" y="202196"/>
                </a:lnTo>
                <a:lnTo>
                  <a:pt x="151663" y="198170"/>
                </a:lnTo>
                <a:lnTo>
                  <a:pt x="191820" y="202666"/>
                </a:lnTo>
                <a:lnTo>
                  <a:pt x="235940" y="217792"/>
                </a:lnTo>
                <a:lnTo>
                  <a:pt x="254139" y="259422"/>
                </a:lnTo>
                <a:lnTo>
                  <a:pt x="272961" y="256247"/>
                </a:lnTo>
                <a:lnTo>
                  <a:pt x="272961" y="244767"/>
                </a:lnTo>
                <a:close/>
              </a:path>
              <a:path w="828675" h="631825">
                <a:moveTo>
                  <a:pt x="480034" y="65887"/>
                </a:moveTo>
                <a:lnTo>
                  <a:pt x="474853" y="40233"/>
                </a:lnTo>
                <a:lnTo>
                  <a:pt x="461200" y="19989"/>
                </a:lnTo>
                <a:lnTo>
                  <a:pt x="461200" y="65887"/>
                </a:lnTo>
                <a:lnTo>
                  <a:pt x="457504" y="84201"/>
                </a:lnTo>
                <a:lnTo>
                  <a:pt x="447421" y="99161"/>
                </a:lnTo>
                <a:lnTo>
                  <a:pt x="432460" y="109245"/>
                </a:lnTo>
                <a:lnTo>
                  <a:pt x="414147" y="112953"/>
                </a:lnTo>
                <a:lnTo>
                  <a:pt x="395833" y="109245"/>
                </a:lnTo>
                <a:lnTo>
                  <a:pt x="380873" y="99161"/>
                </a:lnTo>
                <a:lnTo>
                  <a:pt x="370776" y="84201"/>
                </a:lnTo>
                <a:lnTo>
                  <a:pt x="367080" y="65887"/>
                </a:lnTo>
                <a:lnTo>
                  <a:pt x="370776" y="47561"/>
                </a:lnTo>
                <a:lnTo>
                  <a:pt x="380873" y="32600"/>
                </a:lnTo>
                <a:lnTo>
                  <a:pt x="395833" y="22517"/>
                </a:lnTo>
                <a:lnTo>
                  <a:pt x="414147" y="18821"/>
                </a:lnTo>
                <a:lnTo>
                  <a:pt x="432460" y="22529"/>
                </a:lnTo>
                <a:lnTo>
                  <a:pt x="447408" y="32626"/>
                </a:lnTo>
                <a:lnTo>
                  <a:pt x="457492" y="47574"/>
                </a:lnTo>
                <a:lnTo>
                  <a:pt x="461200" y="65887"/>
                </a:lnTo>
                <a:lnTo>
                  <a:pt x="461200" y="19989"/>
                </a:lnTo>
                <a:lnTo>
                  <a:pt x="460730" y="19291"/>
                </a:lnTo>
                <a:lnTo>
                  <a:pt x="460032" y="18821"/>
                </a:lnTo>
                <a:lnTo>
                  <a:pt x="439788" y="5168"/>
                </a:lnTo>
                <a:lnTo>
                  <a:pt x="414147" y="0"/>
                </a:lnTo>
                <a:lnTo>
                  <a:pt x="388493" y="5168"/>
                </a:lnTo>
                <a:lnTo>
                  <a:pt x="367550" y="19291"/>
                </a:lnTo>
                <a:lnTo>
                  <a:pt x="353441" y="40233"/>
                </a:lnTo>
                <a:lnTo>
                  <a:pt x="348259" y="65887"/>
                </a:lnTo>
                <a:lnTo>
                  <a:pt x="353250" y="91401"/>
                </a:lnTo>
                <a:lnTo>
                  <a:pt x="367157" y="112306"/>
                </a:lnTo>
                <a:lnTo>
                  <a:pt x="387896" y="126466"/>
                </a:lnTo>
                <a:lnTo>
                  <a:pt x="413346" y="131775"/>
                </a:lnTo>
                <a:lnTo>
                  <a:pt x="414147" y="131775"/>
                </a:lnTo>
                <a:lnTo>
                  <a:pt x="439788" y="126593"/>
                </a:lnTo>
                <a:lnTo>
                  <a:pt x="460032" y="112953"/>
                </a:lnTo>
                <a:lnTo>
                  <a:pt x="460730" y="112471"/>
                </a:lnTo>
                <a:lnTo>
                  <a:pt x="474853" y="91528"/>
                </a:lnTo>
                <a:lnTo>
                  <a:pt x="480034" y="65887"/>
                </a:lnTo>
                <a:close/>
              </a:path>
              <a:path w="828675" h="631825">
                <a:moveTo>
                  <a:pt x="536511" y="207111"/>
                </a:moveTo>
                <a:lnTo>
                  <a:pt x="516369" y="167919"/>
                </a:lnTo>
                <a:lnTo>
                  <a:pt x="459536" y="146367"/>
                </a:lnTo>
                <a:lnTo>
                  <a:pt x="415505" y="141325"/>
                </a:lnTo>
                <a:lnTo>
                  <a:pt x="371398" y="145770"/>
                </a:lnTo>
                <a:lnTo>
                  <a:pt x="328777" y="159689"/>
                </a:lnTo>
                <a:lnTo>
                  <a:pt x="294386" y="188302"/>
                </a:lnTo>
                <a:lnTo>
                  <a:pt x="290842" y="207111"/>
                </a:lnTo>
                <a:lnTo>
                  <a:pt x="290842" y="253657"/>
                </a:lnTo>
                <a:lnTo>
                  <a:pt x="309664" y="251320"/>
                </a:lnTo>
                <a:lnTo>
                  <a:pt x="309664" y="207111"/>
                </a:lnTo>
                <a:lnTo>
                  <a:pt x="309384" y="199758"/>
                </a:lnTo>
                <a:lnTo>
                  <a:pt x="312102" y="192620"/>
                </a:lnTo>
                <a:lnTo>
                  <a:pt x="374992" y="164528"/>
                </a:lnTo>
                <a:lnTo>
                  <a:pt x="415201" y="160502"/>
                </a:lnTo>
                <a:lnTo>
                  <a:pt x="455371" y="165011"/>
                </a:lnTo>
                <a:lnTo>
                  <a:pt x="499503" y="180136"/>
                </a:lnTo>
                <a:lnTo>
                  <a:pt x="517677" y="251231"/>
                </a:lnTo>
                <a:lnTo>
                  <a:pt x="536511" y="253530"/>
                </a:lnTo>
                <a:lnTo>
                  <a:pt x="536511" y="207111"/>
                </a:lnTo>
                <a:close/>
              </a:path>
              <a:path w="828675" h="631825">
                <a:moveTo>
                  <a:pt x="743191" y="103555"/>
                </a:moveTo>
                <a:lnTo>
                  <a:pt x="737997" y="77901"/>
                </a:lnTo>
                <a:lnTo>
                  <a:pt x="724319" y="57645"/>
                </a:lnTo>
                <a:lnTo>
                  <a:pt x="724319" y="103555"/>
                </a:lnTo>
                <a:lnTo>
                  <a:pt x="720623" y="121869"/>
                </a:lnTo>
                <a:lnTo>
                  <a:pt x="710539" y="136829"/>
                </a:lnTo>
                <a:lnTo>
                  <a:pt x="695579" y="146913"/>
                </a:lnTo>
                <a:lnTo>
                  <a:pt x="677265" y="150609"/>
                </a:lnTo>
                <a:lnTo>
                  <a:pt x="658939" y="146913"/>
                </a:lnTo>
                <a:lnTo>
                  <a:pt x="643978" y="136829"/>
                </a:lnTo>
                <a:lnTo>
                  <a:pt x="633895" y="121869"/>
                </a:lnTo>
                <a:lnTo>
                  <a:pt x="630199" y="103555"/>
                </a:lnTo>
                <a:lnTo>
                  <a:pt x="633895" y="85229"/>
                </a:lnTo>
                <a:lnTo>
                  <a:pt x="643978" y="70269"/>
                </a:lnTo>
                <a:lnTo>
                  <a:pt x="658939" y="60185"/>
                </a:lnTo>
                <a:lnTo>
                  <a:pt x="677265" y="56489"/>
                </a:lnTo>
                <a:lnTo>
                  <a:pt x="695566" y="60210"/>
                </a:lnTo>
                <a:lnTo>
                  <a:pt x="710526" y="70294"/>
                </a:lnTo>
                <a:lnTo>
                  <a:pt x="720610" y="85242"/>
                </a:lnTo>
                <a:lnTo>
                  <a:pt x="724319" y="103555"/>
                </a:lnTo>
                <a:lnTo>
                  <a:pt x="724319" y="57645"/>
                </a:lnTo>
                <a:lnTo>
                  <a:pt x="723861" y="56959"/>
                </a:lnTo>
                <a:lnTo>
                  <a:pt x="723163" y="56489"/>
                </a:lnTo>
                <a:lnTo>
                  <a:pt x="702906" y="42837"/>
                </a:lnTo>
                <a:lnTo>
                  <a:pt x="677265" y="37668"/>
                </a:lnTo>
                <a:lnTo>
                  <a:pt x="651611" y="42837"/>
                </a:lnTo>
                <a:lnTo>
                  <a:pt x="630669" y="56959"/>
                </a:lnTo>
                <a:lnTo>
                  <a:pt x="616546" y="77901"/>
                </a:lnTo>
                <a:lnTo>
                  <a:pt x="611378" y="103555"/>
                </a:lnTo>
                <a:lnTo>
                  <a:pt x="616369" y="129082"/>
                </a:lnTo>
                <a:lnTo>
                  <a:pt x="630275" y="149974"/>
                </a:lnTo>
                <a:lnTo>
                  <a:pt x="651002" y="164134"/>
                </a:lnTo>
                <a:lnTo>
                  <a:pt x="676465" y="169443"/>
                </a:lnTo>
                <a:lnTo>
                  <a:pt x="677265" y="169443"/>
                </a:lnTo>
                <a:lnTo>
                  <a:pt x="702906" y="164261"/>
                </a:lnTo>
                <a:lnTo>
                  <a:pt x="723163" y="150609"/>
                </a:lnTo>
                <a:lnTo>
                  <a:pt x="723861" y="150139"/>
                </a:lnTo>
                <a:lnTo>
                  <a:pt x="737997" y="129197"/>
                </a:lnTo>
                <a:lnTo>
                  <a:pt x="743191" y="103555"/>
                </a:lnTo>
                <a:close/>
              </a:path>
              <a:path w="828675" h="631825">
                <a:moveTo>
                  <a:pt x="800049" y="244767"/>
                </a:moveTo>
                <a:lnTo>
                  <a:pt x="779818" y="205676"/>
                </a:lnTo>
                <a:lnTo>
                  <a:pt x="723049" y="184061"/>
                </a:lnTo>
                <a:lnTo>
                  <a:pt x="679018" y="179019"/>
                </a:lnTo>
                <a:lnTo>
                  <a:pt x="634923" y="183464"/>
                </a:lnTo>
                <a:lnTo>
                  <a:pt x="592302" y="197383"/>
                </a:lnTo>
                <a:lnTo>
                  <a:pt x="557936" y="225983"/>
                </a:lnTo>
                <a:lnTo>
                  <a:pt x="554393" y="244767"/>
                </a:lnTo>
                <a:lnTo>
                  <a:pt x="554393" y="256108"/>
                </a:lnTo>
                <a:lnTo>
                  <a:pt x="573214" y="259257"/>
                </a:lnTo>
                <a:lnTo>
                  <a:pt x="573214" y="244767"/>
                </a:lnTo>
                <a:lnTo>
                  <a:pt x="572935" y="237426"/>
                </a:lnTo>
                <a:lnTo>
                  <a:pt x="575652" y="230289"/>
                </a:lnTo>
                <a:lnTo>
                  <a:pt x="638530" y="202196"/>
                </a:lnTo>
                <a:lnTo>
                  <a:pt x="678738" y="198170"/>
                </a:lnTo>
                <a:lnTo>
                  <a:pt x="718896" y="202679"/>
                </a:lnTo>
                <a:lnTo>
                  <a:pt x="763028" y="217792"/>
                </a:lnTo>
                <a:lnTo>
                  <a:pt x="781227" y="339305"/>
                </a:lnTo>
                <a:lnTo>
                  <a:pt x="794092" y="349377"/>
                </a:lnTo>
                <a:lnTo>
                  <a:pt x="800049" y="354888"/>
                </a:lnTo>
                <a:lnTo>
                  <a:pt x="800049" y="244767"/>
                </a:lnTo>
                <a:close/>
              </a:path>
              <a:path w="828675" h="631825">
                <a:moveTo>
                  <a:pt x="828294" y="447954"/>
                </a:moveTo>
                <a:lnTo>
                  <a:pt x="823874" y="420484"/>
                </a:lnTo>
                <a:lnTo>
                  <a:pt x="811034" y="394373"/>
                </a:lnTo>
                <a:lnTo>
                  <a:pt x="809459" y="392518"/>
                </a:lnTo>
                <a:lnTo>
                  <a:pt x="809459" y="447954"/>
                </a:lnTo>
                <a:lnTo>
                  <a:pt x="804176" y="474256"/>
                </a:lnTo>
                <a:lnTo>
                  <a:pt x="764578" y="522909"/>
                </a:lnTo>
                <a:lnTo>
                  <a:pt x="732028" y="544512"/>
                </a:lnTo>
                <a:lnTo>
                  <a:pt x="692162" y="563791"/>
                </a:lnTo>
                <a:lnTo>
                  <a:pt x="645871" y="580402"/>
                </a:lnTo>
                <a:lnTo>
                  <a:pt x="594042" y="593966"/>
                </a:lnTo>
                <a:lnTo>
                  <a:pt x="537552" y="604113"/>
                </a:lnTo>
                <a:lnTo>
                  <a:pt x="477291" y="610476"/>
                </a:lnTo>
                <a:lnTo>
                  <a:pt x="414147" y="612673"/>
                </a:lnTo>
                <a:lnTo>
                  <a:pt x="351002" y="610476"/>
                </a:lnTo>
                <a:lnTo>
                  <a:pt x="290741" y="604113"/>
                </a:lnTo>
                <a:lnTo>
                  <a:pt x="234251" y="593966"/>
                </a:lnTo>
                <a:lnTo>
                  <a:pt x="182422" y="580402"/>
                </a:lnTo>
                <a:lnTo>
                  <a:pt x="136131" y="563791"/>
                </a:lnTo>
                <a:lnTo>
                  <a:pt x="96266" y="544512"/>
                </a:lnTo>
                <a:lnTo>
                  <a:pt x="63715" y="522909"/>
                </a:lnTo>
                <a:lnTo>
                  <a:pt x="24117" y="474256"/>
                </a:lnTo>
                <a:lnTo>
                  <a:pt x="18834" y="447954"/>
                </a:lnTo>
                <a:lnTo>
                  <a:pt x="24117" y="421640"/>
                </a:lnTo>
                <a:lnTo>
                  <a:pt x="63715" y="372999"/>
                </a:lnTo>
                <a:lnTo>
                  <a:pt x="96266" y="351396"/>
                </a:lnTo>
                <a:lnTo>
                  <a:pt x="136131" y="332105"/>
                </a:lnTo>
                <a:lnTo>
                  <a:pt x="182422" y="315493"/>
                </a:lnTo>
                <a:lnTo>
                  <a:pt x="234251" y="301929"/>
                </a:lnTo>
                <a:lnTo>
                  <a:pt x="290741" y="291795"/>
                </a:lnTo>
                <a:lnTo>
                  <a:pt x="351002" y="285432"/>
                </a:lnTo>
                <a:lnTo>
                  <a:pt x="414147" y="283235"/>
                </a:lnTo>
                <a:lnTo>
                  <a:pt x="477291" y="285432"/>
                </a:lnTo>
                <a:lnTo>
                  <a:pt x="537552" y="291795"/>
                </a:lnTo>
                <a:lnTo>
                  <a:pt x="594042" y="301929"/>
                </a:lnTo>
                <a:lnTo>
                  <a:pt x="645871" y="315493"/>
                </a:lnTo>
                <a:lnTo>
                  <a:pt x="692162" y="332105"/>
                </a:lnTo>
                <a:lnTo>
                  <a:pt x="732028" y="351396"/>
                </a:lnTo>
                <a:lnTo>
                  <a:pt x="764578" y="372999"/>
                </a:lnTo>
                <a:lnTo>
                  <a:pt x="804176" y="421640"/>
                </a:lnTo>
                <a:lnTo>
                  <a:pt x="809459" y="447954"/>
                </a:lnTo>
                <a:lnTo>
                  <a:pt x="809459" y="392518"/>
                </a:lnTo>
                <a:lnTo>
                  <a:pt x="762457" y="347319"/>
                </a:lnTo>
                <a:lnTo>
                  <a:pt x="727887" y="326898"/>
                </a:lnTo>
                <a:lnTo>
                  <a:pt x="687273" y="308902"/>
                </a:lnTo>
                <a:lnTo>
                  <a:pt x="641197" y="293585"/>
                </a:lnTo>
                <a:lnTo>
                  <a:pt x="598563" y="283235"/>
                </a:lnTo>
                <a:lnTo>
                  <a:pt x="590257" y="281216"/>
                </a:lnTo>
                <a:lnTo>
                  <a:pt x="535038" y="272046"/>
                </a:lnTo>
                <a:lnTo>
                  <a:pt x="476135" y="266357"/>
                </a:lnTo>
                <a:lnTo>
                  <a:pt x="414147" y="264401"/>
                </a:lnTo>
                <a:lnTo>
                  <a:pt x="352158" y="266357"/>
                </a:lnTo>
                <a:lnTo>
                  <a:pt x="293255" y="272046"/>
                </a:lnTo>
                <a:lnTo>
                  <a:pt x="238036" y="281216"/>
                </a:lnTo>
                <a:lnTo>
                  <a:pt x="187096" y="293585"/>
                </a:lnTo>
                <a:lnTo>
                  <a:pt x="141020" y="308902"/>
                </a:lnTo>
                <a:lnTo>
                  <a:pt x="100406" y="326898"/>
                </a:lnTo>
                <a:lnTo>
                  <a:pt x="65836" y="347319"/>
                </a:lnTo>
                <a:lnTo>
                  <a:pt x="17259" y="394373"/>
                </a:lnTo>
                <a:lnTo>
                  <a:pt x="0" y="447954"/>
                </a:lnTo>
                <a:lnTo>
                  <a:pt x="4419" y="475424"/>
                </a:lnTo>
                <a:lnTo>
                  <a:pt x="37922" y="526008"/>
                </a:lnTo>
                <a:lnTo>
                  <a:pt x="100406" y="569010"/>
                </a:lnTo>
                <a:lnTo>
                  <a:pt x="141020" y="587006"/>
                </a:lnTo>
                <a:lnTo>
                  <a:pt x="187096" y="602322"/>
                </a:lnTo>
                <a:lnTo>
                  <a:pt x="238036" y="614692"/>
                </a:lnTo>
                <a:lnTo>
                  <a:pt x="293255" y="623862"/>
                </a:lnTo>
                <a:lnTo>
                  <a:pt x="352158" y="629551"/>
                </a:lnTo>
                <a:lnTo>
                  <a:pt x="414147" y="631494"/>
                </a:lnTo>
                <a:lnTo>
                  <a:pt x="476135" y="629551"/>
                </a:lnTo>
                <a:lnTo>
                  <a:pt x="535038" y="623862"/>
                </a:lnTo>
                <a:lnTo>
                  <a:pt x="590257" y="614692"/>
                </a:lnTo>
                <a:lnTo>
                  <a:pt x="598563" y="612673"/>
                </a:lnTo>
                <a:lnTo>
                  <a:pt x="641197" y="602322"/>
                </a:lnTo>
                <a:lnTo>
                  <a:pt x="687273" y="587006"/>
                </a:lnTo>
                <a:lnTo>
                  <a:pt x="727887" y="569010"/>
                </a:lnTo>
                <a:lnTo>
                  <a:pt x="762457" y="548589"/>
                </a:lnTo>
                <a:lnTo>
                  <a:pt x="811034" y="501535"/>
                </a:lnTo>
                <a:lnTo>
                  <a:pt x="823874" y="475424"/>
                </a:lnTo>
                <a:lnTo>
                  <a:pt x="828294" y="447954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38">
            <a:extLst>
              <a:ext uri="{FF2B5EF4-FFF2-40B4-BE49-F238E27FC236}">
                <a16:creationId xmlns:a16="http://schemas.microsoft.com/office/drawing/2014/main" id="{E842C80A-F598-B54E-865D-F60BCF8D2E0A}"/>
              </a:ext>
            </a:extLst>
          </p:cNvPr>
          <p:cNvSpPr/>
          <p:nvPr/>
        </p:nvSpPr>
        <p:spPr>
          <a:xfrm>
            <a:off x="675859" y="4855194"/>
            <a:ext cx="97155" cy="53975"/>
          </a:xfrm>
          <a:custGeom>
            <a:avLst/>
            <a:gdLst/>
            <a:ahLst/>
            <a:cxnLst/>
            <a:rect l="l" t="t" r="r" b="b"/>
            <a:pathLst>
              <a:path w="97155" h="53975">
                <a:moveTo>
                  <a:pt x="93263" y="0"/>
                </a:moveTo>
                <a:lnTo>
                  <a:pt x="88643" y="20"/>
                </a:lnTo>
                <a:lnTo>
                  <a:pt x="8413" y="20"/>
                </a:lnTo>
                <a:lnTo>
                  <a:pt x="3428" y="418"/>
                </a:lnTo>
                <a:lnTo>
                  <a:pt x="0" y="4452"/>
                </a:lnTo>
                <a:lnTo>
                  <a:pt x="369" y="9058"/>
                </a:lnTo>
                <a:lnTo>
                  <a:pt x="5300" y="26604"/>
                </a:lnTo>
                <a:lnTo>
                  <a:pt x="15908" y="40726"/>
                </a:lnTo>
                <a:lnTo>
                  <a:pt x="30842" y="50169"/>
                </a:lnTo>
                <a:lnTo>
                  <a:pt x="48718" y="53674"/>
                </a:lnTo>
                <a:lnTo>
                  <a:pt x="66600" y="50167"/>
                </a:lnTo>
                <a:lnTo>
                  <a:pt x="81513" y="40725"/>
                </a:lnTo>
                <a:lnTo>
                  <a:pt x="84347" y="36944"/>
                </a:lnTo>
                <a:lnTo>
                  <a:pt x="47744" y="36944"/>
                </a:lnTo>
                <a:lnTo>
                  <a:pt x="35907" y="34258"/>
                </a:lnTo>
                <a:lnTo>
                  <a:pt x="25940" y="27331"/>
                </a:lnTo>
                <a:lnTo>
                  <a:pt x="19161" y="16744"/>
                </a:lnTo>
                <a:lnTo>
                  <a:pt x="94855" y="16744"/>
                </a:lnTo>
                <a:lnTo>
                  <a:pt x="97003" y="9058"/>
                </a:lnTo>
                <a:lnTo>
                  <a:pt x="97018" y="3734"/>
                </a:lnTo>
                <a:lnTo>
                  <a:pt x="93284" y="20"/>
                </a:lnTo>
                <a:lnTo>
                  <a:pt x="8500" y="13"/>
                </a:lnTo>
                <a:lnTo>
                  <a:pt x="93277" y="13"/>
                </a:lnTo>
                <a:close/>
              </a:path>
              <a:path w="97155" h="53975">
                <a:moveTo>
                  <a:pt x="94855" y="16744"/>
                </a:moveTo>
                <a:lnTo>
                  <a:pt x="78199" y="16744"/>
                </a:lnTo>
                <a:lnTo>
                  <a:pt x="75183" y="22611"/>
                </a:lnTo>
                <a:lnTo>
                  <a:pt x="71067" y="27676"/>
                </a:lnTo>
                <a:lnTo>
                  <a:pt x="66000" y="31790"/>
                </a:lnTo>
                <a:lnTo>
                  <a:pt x="60131" y="34805"/>
                </a:lnTo>
                <a:lnTo>
                  <a:pt x="47744" y="36944"/>
                </a:lnTo>
                <a:lnTo>
                  <a:pt x="84347" y="36944"/>
                </a:lnTo>
                <a:lnTo>
                  <a:pt x="92102" y="26599"/>
                </a:lnTo>
                <a:lnTo>
                  <a:pt x="94855" y="16744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39">
            <a:extLst>
              <a:ext uri="{FF2B5EF4-FFF2-40B4-BE49-F238E27FC236}">
                <a16:creationId xmlns:a16="http://schemas.microsoft.com/office/drawing/2014/main" id="{9EA52D3D-D0C4-984E-9786-416198C63264}"/>
              </a:ext>
            </a:extLst>
          </p:cNvPr>
          <p:cNvSpPr/>
          <p:nvPr/>
        </p:nvSpPr>
        <p:spPr>
          <a:xfrm>
            <a:off x="613696" y="4790684"/>
            <a:ext cx="201295" cy="17145"/>
          </a:xfrm>
          <a:custGeom>
            <a:avLst/>
            <a:gdLst/>
            <a:ahLst/>
            <a:cxnLst/>
            <a:rect l="l" t="t" r="r" b="b"/>
            <a:pathLst>
              <a:path w="201294" h="17144">
                <a:moveTo>
                  <a:pt x="196929" y="0"/>
                </a:moveTo>
                <a:lnTo>
                  <a:pt x="3748" y="0"/>
                </a:lnTo>
                <a:lnTo>
                  <a:pt x="0" y="3741"/>
                </a:lnTo>
                <a:lnTo>
                  <a:pt x="0" y="12981"/>
                </a:lnTo>
                <a:lnTo>
                  <a:pt x="3748" y="16723"/>
                </a:lnTo>
                <a:lnTo>
                  <a:pt x="192309" y="16723"/>
                </a:lnTo>
                <a:lnTo>
                  <a:pt x="196929" y="16723"/>
                </a:lnTo>
                <a:lnTo>
                  <a:pt x="200671" y="12981"/>
                </a:lnTo>
                <a:lnTo>
                  <a:pt x="200671" y="3741"/>
                </a:lnTo>
                <a:lnTo>
                  <a:pt x="196929" y="0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40">
            <a:extLst>
              <a:ext uri="{FF2B5EF4-FFF2-40B4-BE49-F238E27FC236}">
                <a16:creationId xmlns:a16="http://schemas.microsoft.com/office/drawing/2014/main" id="{0B0503E8-A253-D248-AE54-3FC7811E7FD7}"/>
              </a:ext>
            </a:extLst>
          </p:cNvPr>
          <p:cNvSpPr/>
          <p:nvPr/>
        </p:nvSpPr>
        <p:spPr>
          <a:xfrm>
            <a:off x="613696" y="4723792"/>
            <a:ext cx="201295" cy="17145"/>
          </a:xfrm>
          <a:custGeom>
            <a:avLst/>
            <a:gdLst/>
            <a:ahLst/>
            <a:cxnLst/>
            <a:rect l="l" t="t" r="r" b="b"/>
            <a:pathLst>
              <a:path w="201294" h="17144">
                <a:moveTo>
                  <a:pt x="196929" y="0"/>
                </a:moveTo>
                <a:lnTo>
                  <a:pt x="3748" y="0"/>
                </a:lnTo>
                <a:lnTo>
                  <a:pt x="0" y="3741"/>
                </a:lnTo>
                <a:lnTo>
                  <a:pt x="0" y="12981"/>
                </a:lnTo>
                <a:lnTo>
                  <a:pt x="3748" y="16723"/>
                </a:lnTo>
                <a:lnTo>
                  <a:pt x="192309" y="16723"/>
                </a:lnTo>
                <a:lnTo>
                  <a:pt x="196929" y="16723"/>
                </a:lnTo>
                <a:lnTo>
                  <a:pt x="200671" y="12981"/>
                </a:lnTo>
                <a:lnTo>
                  <a:pt x="200671" y="3741"/>
                </a:lnTo>
                <a:lnTo>
                  <a:pt x="196929" y="0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41">
            <a:extLst>
              <a:ext uri="{FF2B5EF4-FFF2-40B4-BE49-F238E27FC236}">
                <a16:creationId xmlns:a16="http://schemas.microsoft.com/office/drawing/2014/main" id="{F31E29E0-4BBF-B040-89B4-EDD64B615792}"/>
              </a:ext>
            </a:extLst>
          </p:cNvPr>
          <p:cNvSpPr/>
          <p:nvPr/>
        </p:nvSpPr>
        <p:spPr>
          <a:xfrm>
            <a:off x="503697" y="4237120"/>
            <a:ext cx="685800" cy="436245"/>
          </a:xfrm>
          <a:custGeom>
            <a:avLst/>
            <a:gdLst/>
            <a:ahLst/>
            <a:cxnLst/>
            <a:rect l="l" t="t" r="r" b="b"/>
            <a:pathLst>
              <a:path w="685800" h="436244">
                <a:moveTo>
                  <a:pt x="208955" y="0"/>
                </a:moveTo>
                <a:lnTo>
                  <a:pt x="161027" y="5547"/>
                </a:lnTo>
                <a:lnTo>
                  <a:pt x="117035" y="21294"/>
                </a:lnTo>
                <a:lnTo>
                  <a:pt x="78232" y="45987"/>
                </a:lnTo>
                <a:lnTo>
                  <a:pt x="45873" y="78371"/>
                </a:lnTo>
                <a:lnTo>
                  <a:pt x="21212" y="117192"/>
                </a:lnTo>
                <a:lnTo>
                  <a:pt x="5503" y="161196"/>
                </a:lnTo>
                <a:lnTo>
                  <a:pt x="18" y="208969"/>
                </a:lnTo>
                <a:lnTo>
                  <a:pt x="0" y="216258"/>
                </a:lnTo>
                <a:lnTo>
                  <a:pt x="1345" y="234722"/>
                </a:lnTo>
                <a:lnTo>
                  <a:pt x="14534" y="288467"/>
                </a:lnTo>
                <a:lnTo>
                  <a:pt x="39912" y="334530"/>
                </a:lnTo>
                <a:lnTo>
                  <a:pt x="51010" y="348189"/>
                </a:lnTo>
                <a:lnTo>
                  <a:pt x="64532" y="365713"/>
                </a:lnTo>
                <a:lnTo>
                  <a:pt x="77565" y="386654"/>
                </a:lnTo>
                <a:lnTo>
                  <a:pt x="88706" y="406908"/>
                </a:lnTo>
                <a:lnTo>
                  <a:pt x="96635" y="422530"/>
                </a:lnTo>
                <a:lnTo>
                  <a:pt x="100656" y="430551"/>
                </a:lnTo>
                <a:lnTo>
                  <a:pt x="108843" y="435637"/>
                </a:lnTo>
                <a:lnTo>
                  <a:pt x="117810" y="435686"/>
                </a:lnTo>
                <a:lnTo>
                  <a:pt x="300191" y="435686"/>
                </a:lnTo>
                <a:lnTo>
                  <a:pt x="309198" y="435637"/>
                </a:lnTo>
                <a:lnTo>
                  <a:pt x="317401" y="430544"/>
                </a:lnTo>
                <a:lnTo>
                  <a:pt x="321429" y="422489"/>
                </a:lnTo>
                <a:lnTo>
                  <a:pt x="323204" y="418991"/>
                </a:lnTo>
                <a:lnTo>
                  <a:pt x="117859" y="418991"/>
                </a:lnTo>
                <a:lnTo>
                  <a:pt x="115246" y="418886"/>
                </a:lnTo>
                <a:lnTo>
                  <a:pt x="112877" y="417437"/>
                </a:lnTo>
                <a:lnTo>
                  <a:pt x="111581" y="415116"/>
                </a:lnTo>
                <a:lnTo>
                  <a:pt x="102395" y="397072"/>
                </a:lnTo>
                <a:lnTo>
                  <a:pt x="90610" y="375864"/>
                </a:lnTo>
                <a:lnTo>
                  <a:pt x="77270" y="354769"/>
                </a:lnTo>
                <a:lnTo>
                  <a:pt x="63314" y="336915"/>
                </a:lnTo>
                <a:lnTo>
                  <a:pt x="53271" y="324544"/>
                </a:lnTo>
                <a:lnTo>
                  <a:pt x="44313" y="311243"/>
                </a:lnTo>
                <a:lnTo>
                  <a:pt x="24680" y="266340"/>
                </a:lnTo>
                <a:lnTo>
                  <a:pt x="16745" y="216258"/>
                </a:lnTo>
                <a:lnTo>
                  <a:pt x="16764" y="208969"/>
                </a:lnTo>
                <a:lnTo>
                  <a:pt x="21791" y="165178"/>
                </a:lnTo>
                <a:lnTo>
                  <a:pt x="36244" y="124693"/>
                </a:lnTo>
                <a:lnTo>
                  <a:pt x="58933" y="88975"/>
                </a:lnTo>
                <a:lnTo>
                  <a:pt x="88704" y="59179"/>
                </a:lnTo>
                <a:lnTo>
                  <a:pt x="124403" y="36459"/>
                </a:lnTo>
                <a:lnTo>
                  <a:pt x="164876" y="21969"/>
                </a:lnTo>
                <a:lnTo>
                  <a:pt x="208969" y="16862"/>
                </a:lnTo>
                <a:lnTo>
                  <a:pt x="288731" y="16862"/>
                </a:lnTo>
                <a:lnTo>
                  <a:pt x="256885" y="5494"/>
                </a:lnTo>
                <a:lnTo>
                  <a:pt x="208955" y="0"/>
                </a:lnTo>
                <a:close/>
              </a:path>
              <a:path w="685800" h="436244">
                <a:moveTo>
                  <a:pt x="685758" y="237161"/>
                </a:moveTo>
                <a:lnTo>
                  <a:pt x="511293" y="237161"/>
                </a:lnTo>
                <a:lnTo>
                  <a:pt x="378007" y="303810"/>
                </a:lnTo>
                <a:lnTo>
                  <a:pt x="372896" y="312571"/>
                </a:lnTo>
                <a:lnTo>
                  <a:pt x="367303" y="321021"/>
                </a:lnTo>
                <a:lnTo>
                  <a:pt x="361242" y="329142"/>
                </a:lnTo>
                <a:lnTo>
                  <a:pt x="354646" y="337019"/>
                </a:lnTo>
                <a:lnTo>
                  <a:pt x="340763" y="354807"/>
                </a:lnTo>
                <a:lnTo>
                  <a:pt x="327392" y="375932"/>
                </a:lnTo>
                <a:lnTo>
                  <a:pt x="315619" y="397099"/>
                </a:lnTo>
                <a:lnTo>
                  <a:pt x="306427" y="415158"/>
                </a:lnTo>
                <a:lnTo>
                  <a:pt x="305256" y="417493"/>
                </a:lnTo>
                <a:lnTo>
                  <a:pt x="302825" y="418991"/>
                </a:lnTo>
                <a:lnTo>
                  <a:pt x="323204" y="418991"/>
                </a:lnTo>
                <a:lnTo>
                  <a:pt x="329352" y="406881"/>
                </a:lnTo>
                <a:lnTo>
                  <a:pt x="340536" y="386583"/>
                </a:lnTo>
                <a:lnTo>
                  <a:pt x="353572" y="365672"/>
                </a:lnTo>
                <a:lnTo>
                  <a:pt x="367137" y="348071"/>
                </a:lnTo>
                <a:lnTo>
                  <a:pt x="373990" y="339893"/>
                </a:lnTo>
                <a:lnTo>
                  <a:pt x="380387" y="331363"/>
                </a:lnTo>
                <a:lnTo>
                  <a:pt x="386315" y="322502"/>
                </a:lnTo>
                <a:lnTo>
                  <a:pt x="391761" y="313328"/>
                </a:lnTo>
                <a:lnTo>
                  <a:pt x="392904" y="311287"/>
                </a:lnTo>
                <a:lnTo>
                  <a:pt x="440034" y="311287"/>
                </a:lnTo>
                <a:lnTo>
                  <a:pt x="440034" y="291512"/>
                </a:lnTo>
                <a:lnTo>
                  <a:pt x="515000" y="254045"/>
                </a:lnTo>
                <a:lnTo>
                  <a:pt x="556857" y="254045"/>
                </a:lnTo>
                <a:lnTo>
                  <a:pt x="556674" y="253885"/>
                </a:lnTo>
                <a:lnTo>
                  <a:pt x="685758" y="253885"/>
                </a:lnTo>
                <a:lnTo>
                  <a:pt x="685758" y="237161"/>
                </a:lnTo>
                <a:close/>
              </a:path>
              <a:path w="685800" h="436244">
                <a:moveTo>
                  <a:pt x="440034" y="311287"/>
                </a:moveTo>
                <a:lnTo>
                  <a:pt x="392904" y="311287"/>
                </a:lnTo>
                <a:lnTo>
                  <a:pt x="511293" y="370947"/>
                </a:lnTo>
                <a:lnTo>
                  <a:pt x="685758" y="370947"/>
                </a:lnTo>
                <a:lnTo>
                  <a:pt x="685758" y="354223"/>
                </a:lnTo>
                <a:lnTo>
                  <a:pt x="556674" y="354223"/>
                </a:lnTo>
                <a:lnTo>
                  <a:pt x="515020" y="354098"/>
                </a:lnTo>
                <a:lnTo>
                  <a:pt x="440034" y="316345"/>
                </a:lnTo>
                <a:lnTo>
                  <a:pt x="440034" y="311287"/>
                </a:lnTo>
                <a:close/>
              </a:path>
              <a:path w="685800" h="436244">
                <a:moveTo>
                  <a:pt x="556857" y="254045"/>
                </a:moveTo>
                <a:lnTo>
                  <a:pt x="515000" y="254045"/>
                </a:lnTo>
                <a:lnTo>
                  <a:pt x="533713" y="258645"/>
                </a:lnTo>
                <a:lnTo>
                  <a:pt x="548860" y="269512"/>
                </a:lnTo>
                <a:lnTo>
                  <a:pt x="559013" y="285148"/>
                </a:lnTo>
                <a:lnTo>
                  <a:pt x="562694" y="303810"/>
                </a:lnTo>
                <a:lnTo>
                  <a:pt x="562639" y="304579"/>
                </a:lnTo>
                <a:lnTo>
                  <a:pt x="559026" y="322966"/>
                </a:lnTo>
                <a:lnTo>
                  <a:pt x="548881" y="338611"/>
                </a:lnTo>
                <a:lnTo>
                  <a:pt x="533736" y="349488"/>
                </a:lnTo>
                <a:lnTo>
                  <a:pt x="515020" y="354098"/>
                </a:lnTo>
                <a:lnTo>
                  <a:pt x="556770" y="354098"/>
                </a:lnTo>
                <a:lnTo>
                  <a:pt x="572756" y="333229"/>
                </a:lnTo>
                <a:lnTo>
                  <a:pt x="579312" y="308551"/>
                </a:lnTo>
                <a:lnTo>
                  <a:pt x="576137" y="283213"/>
                </a:lnTo>
                <a:lnTo>
                  <a:pt x="563028" y="260239"/>
                </a:lnTo>
                <a:lnTo>
                  <a:pt x="561056" y="257982"/>
                </a:lnTo>
                <a:lnTo>
                  <a:pt x="558931" y="255856"/>
                </a:lnTo>
                <a:lnTo>
                  <a:pt x="556857" y="254045"/>
                </a:lnTo>
                <a:close/>
              </a:path>
              <a:path w="685800" h="436244">
                <a:moveTo>
                  <a:pt x="288731" y="16862"/>
                </a:moveTo>
                <a:lnTo>
                  <a:pt x="208969" y="16862"/>
                </a:lnTo>
                <a:lnTo>
                  <a:pt x="253066" y="21939"/>
                </a:lnTo>
                <a:lnTo>
                  <a:pt x="293548" y="36400"/>
                </a:lnTo>
                <a:lnTo>
                  <a:pt x="329263" y="59093"/>
                </a:lnTo>
                <a:lnTo>
                  <a:pt x="359055" y="88865"/>
                </a:lnTo>
                <a:lnTo>
                  <a:pt x="381770" y="124563"/>
                </a:lnTo>
                <a:lnTo>
                  <a:pt x="396253" y="165036"/>
                </a:lnTo>
                <a:lnTo>
                  <a:pt x="401330" y="208969"/>
                </a:lnTo>
                <a:lnTo>
                  <a:pt x="401340" y="216035"/>
                </a:lnTo>
                <a:lnTo>
                  <a:pt x="401217" y="219498"/>
                </a:lnTo>
                <a:lnTo>
                  <a:pt x="401098" y="221699"/>
                </a:lnTo>
                <a:lnTo>
                  <a:pt x="400882" y="224654"/>
                </a:lnTo>
                <a:lnTo>
                  <a:pt x="400645" y="229267"/>
                </a:lnTo>
                <a:lnTo>
                  <a:pt x="404192" y="233197"/>
                </a:lnTo>
                <a:lnTo>
                  <a:pt x="413270" y="233664"/>
                </a:lnTo>
                <a:lnTo>
                  <a:pt x="417124" y="230340"/>
                </a:lnTo>
                <a:lnTo>
                  <a:pt x="417556" y="225894"/>
                </a:lnTo>
                <a:lnTo>
                  <a:pt x="417793" y="222696"/>
                </a:lnTo>
                <a:lnTo>
                  <a:pt x="417967" y="219498"/>
                </a:lnTo>
                <a:lnTo>
                  <a:pt x="418064" y="208969"/>
                </a:lnTo>
                <a:lnTo>
                  <a:pt x="412526" y="161037"/>
                </a:lnTo>
                <a:lnTo>
                  <a:pt x="396784" y="117039"/>
                </a:lnTo>
                <a:lnTo>
                  <a:pt x="372093" y="78230"/>
                </a:lnTo>
                <a:lnTo>
                  <a:pt x="339710" y="45865"/>
                </a:lnTo>
                <a:lnTo>
                  <a:pt x="300889" y="21202"/>
                </a:lnTo>
                <a:lnTo>
                  <a:pt x="288731" y="16862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2"/>
          <p:cNvSpPr/>
          <p:nvPr/>
        </p:nvSpPr>
        <p:spPr>
          <a:xfrm>
            <a:off x="1447800" y="814450"/>
            <a:ext cx="0" cy="5226685"/>
          </a:xfrm>
          <a:custGeom>
            <a:avLst/>
            <a:gdLst/>
            <a:ahLst/>
            <a:cxnLst/>
            <a:rect l="l" t="t" r="r" b="b"/>
            <a:pathLst>
              <a:path h="5226685">
                <a:moveTo>
                  <a:pt x="0" y="0"/>
                </a:moveTo>
                <a:lnTo>
                  <a:pt x="0" y="5226177"/>
                </a:lnTo>
              </a:path>
            </a:pathLst>
          </a:custGeom>
          <a:ln w="12700">
            <a:solidFill>
              <a:srgbClr val="3E6D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28">
            <a:extLst>
              <a:ext uri="{FF2B5EF4-FFF2-40B4-BE49-F238E27FC236}">
                <a16:creationId xmlns:a16="http://schemas.microsoft.com/office/drawing/2014/main" id="{4B193EFB-F97B-2F5F-BA5B-D349B3D64FE8}"/>
              </a:ext>
            </a:extLst>
          </p:cNvPr>
          <p:cNvSpPr txBox="1">
            <a:spLocks/>
          </p:cNvSpPr>
          <p:nvPr/>
        </p:nvSpPr>
        <p:spPr>
          <a:xfrm>
            <a:off x="327241" y="151972"/>
            <a:ext cx="987671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2E5395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kumimoji="0" lang="it-IT" sz="2800" b="0" i="0" u="none" strike="noStrike" kern="1200" cap="none" spc="-5" normalizeH="0" baseline="0" noProof="0" dirty="0">
                <a:ln>
                  <a:noFill/>
                </a:ln>
                <a:solidFill>
                  <a:srgbClr val="756F6F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Assistenza giuridica e legale</a:t>
            </a:r>
            <a:endParaRPr kumimoji="0" lang="it-IT" sz="2800" b="0" i="0" u="none" strike="noStrike" kern="0" cap="none" spc="-10" normalizeH="0" baseline="0" noProof="0" dirty="0">
              <a:ln>
                <a:noFill/>
              </a:ln>
              <a:solidFill>
                <a:srgbClr val="756F6F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AA8A3420-E07A-CD22-1324-8994AF00CF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529649"/>
              </p:ext>
            </p:extLst>
          </p:nvPr>
        </p:nvGraphicFramePr>
        <p:xfrm>
          <a:off x="1760987" y="1066800"/>
          <a:ext cx="7992612" cy="453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5578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25879" y="1102425"/>
            <a:ext cx="3810000" cy="738664"/>
          </a:xfrm>
        </p:spPr>
        <p:txBody>
          <a:bodyPr/>
          <a:lstStyle/>
          <a:p>
            <a:r>
              <a:rPr lang="it-IT" sz="2400" b="1" kern="1200" dirty="0">
                <a:solidFill>
                  <a:srgbClr val="2D2F92"/>
                </a:solidFill>
                <a:latin typeface="Calibri"/>
                <a:cs typeface="Calibri"/>
              </a:rPr>
              <a:t>MONITORAGGIO DEL CONTENZIOSO</a:t>
            </a:r>
          </a:p>
        </p:txBody>
      </p:sp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9FD28480-B8BE-E98C-330A-D29F3740F99C}"/>
              </a:ext>
            </a:extLst>
          </p:cNvPr>
          <p:cNvGraphicFramePr/>
          <p:nvPr/>
        </p:nvGraphicFramePr>
        <p:xfrm>
          <a:off x="1296382" y="2195644"/>
          <a:ext cx="3504218" cy="3138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44F995E4-D450-E6E9-7B79-B2015EFC6718}"/>
              </a:ext>
            </a:extLst>
          </p:cNvPr>
          <p:cNvSpPr txBox="1"/>
          <p:nvPr/>
        </p:nvSpPr>
        <p:spPr>
          <a:xfrm>
            <a:off x="6400800" y="982328"/>
            <a:ext cx="4312921" cy="858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PROPOSTE DI SEMPLIFICAZIONE NORMATIVA</a:t>
            </a:r>
          </a:p>
        </p:txBody>
      </p:sp>
      <p:sp>
        <p:nvSpPr>
          <p:cNvPr id="8" name="object 28">
            <a:extLst>
              <a:ext uri="{FF2B5EF4-FFF2-40B4-BE49-F238E27FC236}">
                <a16:creationId xmlns:a16="http://schemas.microsoft.com/office/drawing/2014/main" id="{CC57BEFE-458D-6674-AAE0-0CD3DCB6248D}"/>
              </a:ext>
            </a:extLst>
          </p:cNvPr>
          <p:cNvSpPr txBox="1">
            <a:spLocks/>
          </p:cNvSpPr>
          <p:nvPr/>
        </p:nvSpPr>
        <p:spPr>
          <a:xfrm>
            <a:off x="381000" y="304800"/>
            <a:ext cx="987671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2E5395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kumimoji="0" lang="it-IT" sz="2800" b="0" i="0" u="none" strike="noStrike" kern="1200" cap="none" spc="-5" normalizeH="0" baseline="0" noProof="0" dirty="0">
                <a:ln>
                  <a:noFill/>
                </a:ln>
                <a:solidFill>
                  <a:srgbClr val="756F6F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Assistenza giuridica e legale</a:t>
            </a:r>
            <a:endParaRPr kumimoji="0" lang="it-IT" sz="2800" b="0" i="0" u="none" strike="noStrike" kern="0" cap="none" spc="-10" normalizeH="0" baseline="0" noProof="0" dirty="0">
              <a:ln>
                <a:noFill/>
              </a:ln>
              <a:solidFill>
                <a:srgbClr val="756F6F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graphicFrame>
        <p:nvGraphicFramePr>
          <p:cNvPr id="15" name="Diagramma 14">
            <a:extLst>
              <a:ext uri="{FF2B5EF4-FFF2-40B4-BE49-F238E27FC236}">
                <a16:creationId xmlns:a16="http://schemas.microsoft.com/office/drawing/2014/main" id="{59272898-EAA9-A507-A938-146E34B59230}"/>
              </a:ext>
            </a:extLst>
          </p:cNvPr>
          <p:cNvGraphicFramePr/>
          <p:nvPr/>
        </p:nvGraphicFramePr>
        <p:xfrm>
          <a:off x="6096000" y="1905001"/>
          <a:ext cx="57912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609734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1FDE4BE4-EC2E-40E5-8893-062E350DF471}"/>
              </a:ext>
            </a:extLst>
          </p:cNvPr>
          <p:cNvSpPr txBox="1"/>
          <p:nvPr/>
        </p:nvSpPr>
        <p:spPr>
          <a:xfrm>
            <a:off x="186374" y="170160"/>
            <a:ext cx="1136074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Arretrato FERPAS e VAS Comunali </a:t>
            </a:r>
          </a:p>
        </p:txBody>
      </p:sp>
      <p:sp>
        <p:nvSpPr>
          <p:cNvPr id="59" name="Rectangle 4">
            <a:extLst>
              <a:ext uri="{FF2B5EF4-FFF2-40B4-BE49-F238E27FC236}">
                <a16:creationId xmlns:a16="http://schemas.microsoft.com/office/drawing/2014/main" id="{25E498F2-9F5B-47F8-AF04-524D7F6758C5}"/>
              </a:ext>
            </a:extLst>
          </p:cNvPr>
          <p:cNvSpPr/>
          <p:nvPr/>
        </p:nvSpPr>
        <p:spPr>
          <a:xfrm>
            <a:off x="1360057" y="3339222"/>
            <a:ext cx="1707765" cy="11409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ectangle 5">
            <a:extLst>
              <a:ext uri="{FF2B5EF4-FFF2-40B4-BE49-F238E27FC236}">
                <a16:creationId xmlns:a16="http://schemas.microsoft.com/office/drawing/2014/main" id="{65A36E4E-3859-4531-AD26-FF49ED9812A9}"/>
              </a:ext>
            </a:extLst>
          </p:cNvPr>
          <p:cNvSpPr/>
          <p:nvPr/>
        </p:nvSpPr>
        <p:spPr>
          <a:xfrm>
            <a:off x="9039453" y="3312920"/>
            <a:ext cx="2255992" cy="11409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TextBox 15">
            <a:extLst>
              <a:ext uri="{FF2B5EF4-FFF2-40B4-BE49-F238E27FC236}">
                <a16:creationId xmlns:a16="http://schemas.microsoft.com/office/drawing/2014/main" id="{52CF25CF-1DB9-443B-924F-5C02B39CCAFF}"/>
              </a:ext>
            </a:extLst>
          </p:cNvPr>
          <p:cNvSpPr txBox="1"/>
          <p:nvPr/>
        </p:nvSpPr>
        <p:spPr>
          <a:xfrm>
            <a:off x="1502182" y="3731911"/>
            <a:ext cx="1480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Esperti </a:t>
            </a:r>
          </a:p>
        </p:txBody>
      </p:sp>
      <p:sp>
        <p:nvSpPr>
          <p:cNvPr id="69" name="TextBox 18">
            <a:extLst>
              <a:ext uri="{FF2B5EF4-FFF2-40B4-BE49-F238E27FC236}">
                <a16:creationId xmlns:a16="http://schemas.microsoft.com/office/drawing/2014/main" id="{5530ED85-C998-4171-9976-021E1762E78C}"/>
              </a:ext>
            </a:extLst>
          </p:cNvPr>
          <p:cNvSpPr txBox="1"/>
          <p:nvPr/>
        </p:nvSpPr>
        <p:spPr>
          <a:xfrm>
            <a:off x="9074324" y="3368442"/>
            <a:ext cx="2255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Tecnico comunale di riferimento dei Singoli Comuni</a:t>
            </a:r>
          </a:p>
        </p:txBody>
      </p:sp>
      <p:sp>
        <p:nvSpPr>
          <p:cNvPr id="70" name="Rectangle 22">
            <a:extLst>
              <a:ext uri="{FF2B5EF4-FFF2-40B4-BE49-F238E27FC236}">
                <a16:creationId xmlns:a16="http://schemas.microsoft.com/office/drawing/2014/main" id="{C732D396-D394-4648-98BB-AF1D445A2290}"/>
              </a:ext>
            </a:extLst>
          </p:cNvPr>
          <p:cNvSpPr/>
          <p:nvPr/>
        </p:nvSpPr>
        <p:spPr>
          <a:xfrm>
            <a:off x="882502" y="2814107"/>
            <a:ext cx="10972960" cy="2143387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TextBox 23">
            <a:extLst>
              <a:ext uri="{FF2B5EF4-FFF2-40B4-BE49-F238E27FC236}">
                <a16:creationId xmlns:a16="http://schemas.microsoft.com/office/drawing/2014/main" id="{0AA30DA3-28E0-4A21-B8A3-B266A479DA8C}"/>
              </a:ext>
            </a:extLst>
          </p:cNvPr>
          <p:cNvSpPr txBox="1"/>
          <p:nvPr/>
        </p:nvSpPr>
        <p:spPr>
          <a:xfrm>
            <a:off x="246830" y="1227738"/>
            <a:ext cx="11727968" cy="37492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POCHI COMUNI CON ISTANZE IN ARRETRATO ricavati dalle Banche Dati - modalità di supporto ad hoc</a:t>
            </a:r>
          </a:p>
        </p:txBody>
      </p:sp>
      <p:sp>
        <p:nvSpPr>
          <p:cNvPr id="75" name="Arrow: Right 16">
            <a:extLst>
              <a:ext uri="{FF2B5EF4-FFF2-40B4-BE49-F238E27FC236}">
                <a16:creationId xmlns:a16="http://schemas.microsoft.com/office/drawing/2014/main" id="{00ED352D-8517-462E-8844-6887F9ECF9F0}"/>
              </a:ext>
            </a:extLst>
          </p:cNvPr>
          <p:cNvSpPr/>
          <p:nvPr/>
        </p:nvSpPr>
        <p:spPr>
          <a:xfrm flipH="1">
            <a:off x="3322184" y="3998434"/>
            <a:ext cx="5497778" cy="45531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Speech Bubble: Rectangle 29">
            <a:extLst>
              <a:ext uri="{FF2B5EF4-FFF2-40B4-BE49-F238E27FC236}">
                <a16:creationId xmlns:a16="http://schemas.microsoft.com/office/drawing/2014/main" id="{3726073E-7412-4334-9DD5-F34752716411}"/>
              </a:ext>
            </a:extLst>
          </p:cNvPr>
          <p:cNvSpPr/>
          <p:nvPr/>
        </p:nvSpPr>
        <p:spPr>
          <a:xfrm>
            <a:off x="2228687" y="5075072"/>
            <a:ext cx="4575906" cy="1664273"/>
          </a:xfrm>
          <a:prstGeom prst="wedgeRectCallout">
            <a:avLst>
              <a:gd name="adj1" fmla="val -38481"/>
              <a:gd name="adj2" fmla="val -10564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Individuazione Comuni con istanze in arretrato.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Contatto diretto di verifica dell’arretrato.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  <a:sym typeface="Arial"/>
            </a:endParaRPr>
          </a:p>
        </p:txBody>
      </p:sp>
      <p:sp>
        <p:nvSpPr>
          <p:cNvPr id="78" name="Arrow: Right 16">
            <a:extLst>
              <a:ext uri="{FF2B5EF4-FFF2-40B4-BE49-F238E27FC236}">
                <a16:creationId xmlns:a16="http://schemas.microsoft.com/office/drawing/2014/main" id="{67A48E65-4617-449D-AB69-8295E64D3F4E}"/>
              </a:ext>
            </a:extLst>
          </p:cNvPr>
          <p:cNvSpPr/>
          <p:nvPr/>
        </p:nvSpPr>
        <p:spPr>
          <a:xfrm rot="10800000" flipH="1">
            <a:off x="3322186" y="3454369"/>
            <a:ext cx="5598530" cy="45531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TextBox 18">
            <a:extLst>
              <a:ext uri="{FF2B5EF4-FFF2-40B4-BE49-F238E27FC236}">
                <a16:creationId xmlns:a16="http://schemas.microsoft.com/office/drawing/2014/main" id="{D575D836-7A68-0342-2C34-AEFE58BF15E6}"/>
              </a:ext>
            </a:extLst>
          </p:cNvPr>
          <p:cNvSpPr txBox="1"/>
          <p:nvPr/>
        </p:nvSpPr>
        <p:spPr>
          <a:xfrm>
            <a:off x="246830" y="1774552"/>
            <a:ext cx="11945170" cy="85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r>
              <a:rPr kumimoji="0" lang="it-IT" sz="18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FERPAS: circa 200 Comuni con procedimenti in arretrato (</a:t>
            </a:r>
            <a:r>
              <a:rPr lang="it-IT" sz="1800" kern="1200" spc="-5" dirty="0">
                <a:solidFill>
                  <a:srgbClr val="001F5F"/>
                </a:solidFill>
                <a:latin typeface="Calibri"/>
                <a:ea typeface="+mn-ea"/>
                <a:cs typeface="Calibri"/>
                <a:sym typeface="Calibri"/>
              </a:rPr>
              <a:t>monitoraggio</a:t>
            </a:r>
            <a:r>
              <a:rPr kumimoji="0" lang="it-IT" sz="18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al 30/6/22 – periodo rilevato fino al </a:t>
            </a:r>
            <a:r>
              <a:rPr lang="it-IT" sz="1800" kern="1200" spc="-5" dirty="0">
                <a:solidFill>
                  <a:srgbClr val="001F5F"/>
                </a:solidFill>
                <a:latin typeface="Calibri"/>
                <a:ea typeface="+mn-ea"/>
                <a:cs typeface="Calibri"/>
                <a:sym typeface="Calibri"/>
              </a:rPr>
              <a:t>1°</a:t>
            </a:r>
            <a:r>
              <a:rPr kumimoji="0" lang="it-IT" sz="18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semestre 2022)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r>
              <a:rPr kumimoji="0" lang="it-IT" sz="18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VAS Comunali : circa 50 Comuni con procedimenti in arretrato</a:t>
            </a:r>
          </a:p>
        </p:txBody>
      </p:sp>
      <p:sp>
        <p:nvSpPr>
          <p:cNvPr id="20" name="Speech Bubble: Rectangle 29">
            <a:extLst>
              <a:ext uri="{FF2B5EF4-FFF2-40B4-BE49-F238E27FC236}">
                <a16:creationId xmlns:a16="http://schemas.microsoft.com/office/drawing/2014/main" id="{BC308FA7-B238-42D1-A9EB-75AD988156CB}"/>
              </a:ext>
            </a:extLst>
          </p:cNvPr>
          <p:cNvSpPr/>
          <p:nvPr/>
        </p:nvSpPr>
        <p:spPr>
          <a:xfrm>
            <a:off x="7392811" y="5098634"/>
            <a:ext cx="3198989" cy="1589206"/>
          </a:xfrm>
          <a:prstGeom prst="wedgeRectCallout">
            <a:avLst>
              <a:gd name="adj1" fmla="val 34933"/>
              <a:gd name="adj2" fmla="val -10142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Gestione puntuale di criticità specifiche e già note.</a:t>
            </a:r>
          </a:p>
        </p:txBody>
      </p:sp>
      <p:sp>
        <p:nvSpPr>
          <p:cNvPr id="65" name="Rectangle 7">
            <a:extLst>
              <a:ext uri="{FF2B5EF4-FFF2-40B4-BE49-F238E27FC236}">
                <a16:creationId xmlns:a16="http://schemas.microsoft.com/office/drawing/2014/main" id="{F4A4202F-3424-47D4-AF72-1A1E0F6164DE}"/>
              </a:ext>
            </a:extLst>
          </p:cNvPr>
          <p:cNvSpPr/>
          <p:nvPr/>
        </p:nvSpPr>
        <p:spPr>
          <a:xfrm>
            <a:off x="4775597" y="3307746"/>
            <a:ext cx="2451660" cy="1140934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TextBox 9">
            <a:extLst>
              <a:ext uri="{FF2B5EF4-FFF2-40B4-BE49-F238E27FC236}">
                <a16:creationId xmlns:a16="http://schemas.microsoft.com/office/drawing/2014/main" id="{8F03451C-B88A-4DFD-AFFE-5B9546ED8022}"/>
              </a:ext>
            </a:extLst>
          </p:cNvPr>
          <p:cNvSpPr txBox="1"/>
          <p:nvPr/>
        </p:nvSpPr>
        <p:spPr>
          <a:xfrm>
            <a:off x="5260963" y="3336790"/>
            <a:ext cx="1480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Confronto</a:t>
            </a:r>
          </a:p>
        </p:txBody>
      </p:sp>
      <p:sp>
        <p:nvSpPr>
          <p:cNvPr id="67" name="Oval 11">
            <a:extLst>
              <a:ext uri="{FF2B5EF4-FFF2-40B4-BE49-F238E27FC236}">
                <a16:creationId xmlns:a16="http://schemas.microsoft.com/office/drawing/2014/main" id="{C59BE784-2D27-41CC-950F-D8AF38811471}"/>
              </a:ext>
            </a:extLst>
          </p:cNvPr>
          <p:cNvSpPr/>
          <p:nvPr/>
        </p:nvSpPr>
        <p:spPr>
          <a:xfrm>
            <a:off x="5639316" y="3658735"/>
            <a:ext cx="704313" cy="66381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36218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97535" y="83642"/>
            <a:ext cx="987671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z="2800" b="1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lang="it-IT" b="0" spc="-5" dirty="0">
                <a:solidFill>
                  <a:srgbClr val="756F6F"/>
                </a:solidFill>
              </a:rPr>
              <a:t>TF Rinnovabili Tipologia di Supporto</a:t>
            </a:r>
            <a:endParaRPr b="0" spc="-10" dirty="0">
              <a:solidFill>
                <a:srgbClr val="756F6F"/>
              </a:solidFill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676400" y="939957"/>
            <a:ext cx="0" cy="5226685"/>
          </a:xfrm>
          <a:custGeom>
            <a:avLst/>
            <a:gdLst/>
            <a:ahLst/>
            <a:cxnLst/>
            <a:rect l="l" t="t" r="r" b="b"/>
            <a:pathLst>
              <a:path h="5226685">
                <a:moveTo>
                  <a:pt x="0" y="0"/>
                </a:moveTo>
                <a:lnTo>
                  <a:pt x="0" y="5226177"/>
                </a:lnTo>
              </a:path>
            </a:pathLst>
          </a:custGeom>
          <a:ln w="12700">
            <a:solidFill>
              <a:srgbClr val="3E6D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01063" y="3079576"/>
            <a:ext cx="769857" cy="751008"/>
            <a:chOff x="586086" y="1901661"/>
            <a:chExt cx="735965" cy="735330"/>
          </a:xfrm>
        </p:grpSpPr>
        <p:sp>
          <p:nvSpPr>
            <p:cNvPr id="36" name="object 36"/>
            <p:cNvSpPr/>
            <p:nvPr/>
          </p:nvSpPr>
          <p:spPr>
            <a:xfrm>
              <a:off x="586079" y="1948637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39">
                  <a:moveTo>
                    <a:pt x="565607" y="343979"/>
                  </a:moveTo>
                  <a:lnTo>
                    <a:pt x="561098" y="299478"/>
                  </a:lnTo>
                  <a:lnTo>
                    <a:pt x="547585" y="256425"/>
                  </a:lnTo>
                  <a:lnTo>
                    <a:pt x="525068" y="216230"/>
                  </a:lnTo>
                  <a:lnTo>
                    <a:pt x="511556" y="229730"/>
                  </a:lnTo>
                  <a:lnTo>
                    <a:pt x="533311" y="271145"/>
                  </a:lnTo>
                  <a:lnTo>
                    <a:pt x="544753" y="314972"/>
                  </a:lnTo>
                  <a:lnTo>
                    <a:pt x="546188" y="359549"/>
                  </a:lnTo>
                  <a:lnTo>
                    <a:pt x="537946" y="403161"/>
                  </a:lnTo>
                  <a:lnTo>
                    <a:pt x="520331" y="444131"/>
                  </a:lnTo>
                  <a:lnTo>
                    <a:pt x="493674" y="480758"/>
                  </a:lnTo>
                  <a:lnTo>
                    <a:pt x="458304" y="511365"/>
                  </a:lnTo>
                  <a:lnTo>
                    <a:pt x="416890" y="533133"/>
                  </a:lnTo>
                  <a:lnTo>
                    <a:pt x="373062" y="544563"/>
                  </a:lnTo>
                  <a:lnTo>
                    <a:pt x="328498" y="545998"/>
                  </a:lnTo>
                  <a:lnTo>
                    <a:pt x="284886" y="537756"/>
                  </a:lnTo>
                  <a:lnTo>
                    <a:pt x="243916" y="520153"/>
                  </a:lnTo>
                  <a:lnTo>
                    <a:pt x="207276" y="493496"/>
                  </a:lnTo>
                  <a:lnTo>
                    <a:pt x="176682" y="458127"/>
                  </a:lnTo>
                  <a:lnTo>
                    <a:pt x="154914" y="416712"/>
                  </a:lnTo>
                  <a:lnTo>
                    <a:pt x="143471" y="372872"/>
                  </a:lnTo>
                  <a:lnTo>
                    <a:pt x="142036" y="328307"/>
                  </a:lnTo>
                  <a:lnTo>
                    <a:pt x="150291" y="284695"/>
                  </a:lnTo>
                  <a:lnTo>
                    <a:pt x="167894" y="243725"/>
                  </a:lnTo>
                  <a:lnTo>
                    <a:pt x="194551" y="207086"/>
                  </a:lnTo>
                  <a:lnTo>
                    <a:pt x="229920" y="176491"/>
                  </a:lnTo>
                  <a:lnTo>
                    <a:pt x="273519" y="153936"/>
                  </a:lnTo>
                  <a:lnTo>
                    <a:pt x="320230" y="142659"/>
                  </a:lnTo>
                  <a:lnTo>
                    <a:pt x="367995" y="142659"/>
                  </a:lnTo>
                  <a:lnTo>
                    <a:pt x="414718" y="153936"/>
                  </a:lnTo>
                  <a:lnTo>
                    <a:pt x="458304" y="176491"/>
                  </a:lnTo>
                  <a:lnTo>
                    <a:pt x="471805" y="162966"/>
                  </a:lnTo>
                  <a:lnTo>
                    <a:pt x="432739" y="140906"/>
                  </a:lnTo>
                  <a:lnTo>
                    <a:pt x="391325" y="127469"/>
                  </a:lnTo>
                  <a:lnTo>
                    <a:pt x="348792" y="122453"/>
                  </a:lnTo>
                  <a:lnTo>
                    <a:pt x="306412" y="125653"/>
                  </a:lnTo>
                  <a:lnTo>
                    <a:pt x="265404" y="136842"/>
                  </a:lnTo>
                  <a:lnTo>
                    <a:pt x="227012" y="155816"/>
                  </a:lnTo>
                  <a:lnTo>
                    <a:pt x="192493" y="182346"/>
                  </a:lnTo>
                  <a:lnTo>
                    <a:pt x="163068" y="216230"/>
                  </a:lnTo>
                  <a:lnTo>
                    <a:pt x="140995" y="255295"/>
                  </a:lnTo>
                  <a:lnTo>
                    <a:pt x="127571" y="296722"/>
                  </a:lnTo>
                  <a:lnTo>
                    <a:pt x="122555" y="339242"/>
                  </a:lnTo>
                  <a:lnTo>
                    <a:pt x="125755" y="381635"/>
                  </a:lnTo>
                  <a:lnTo>
                    <a:pt x="136944" y="422643"/>
                  </a:lnTo>
                  <a:lnTo>
                    <a:pt x="155905" y="461035"/>
                  </a:lnTo>
                  <a:lnTo>
                    <a:pt x="182448" y="495554"/>
                  </a:lnTo>
                  <a:lnTo>
                    <a:pt x="216331" y="524979"/>
                  </a:lnTo>
                  <a:lnTo>
                    <a:pt x="255397" y="547052"/>
                  </a:lnTo>
                  <a:lnTo>
                    <a:pt x="296811" y="560489"/>
                  </a:lnTo>
                  <a:lnTo>
                    <a:pt x="339344" y="565492"/>
                  </a:lnTo>
                  <a:lnTo>
                    <a:pt x="381723" y="562292"/>
                  </a:lnTo>
                  <a:lnTo>
                    <a:pt x="422732" y="551103"/>
                  </a:lnTo>
                  <a:lnTo>
                    <a:pt x="461124" y="532142"/>
                  </a:lnTo>
                  <a:lnTo>
                    <a:pt x="495642" y="505612"/>
                  </a:lnTo>
                  <a:lnTo>
                    <a:pt x="525068" y="471728"/>
                  </a:lnTo>
                  <a:lnTo>
                    <a:pt x="547585" y="431520"/>
                  </a:lnTo>
                  <a:lnTo>
                    <a:pt x="561098" y="388467"/>
                  </a:lnTo>
                  <a:lnTo>
                    <a:pt x="565607" y="343979"/>
                  </a:lnTo>
                  <a:close/>
                </a:path>
                <a:path w="688340" h="688339">
                  <a:moveTo>
                    <a:pt x="687959" y="344030"/>
                  </a:moveTo>
                  <a:lnTo>
                    <a:pt x="684987" y="298881"/>
                  </a:lnTo>
                  <a:lnTo>
                    <a:pt x="676071" y="254330"/>
                  </a:lnTo>
                  <a:lnTo>
                    <a:pt x="661200" y="210997"/>
                  </a:lnTo>
                  <a:lnTo>
                    <a:pt x="640397" y="169494"/>
                  </a:lnTo>
                  <a:lnTo>
                    <a:pt x="618312" y="169494"/>
                  </a:lnTo>
                  <a:lnTo>
                    <a:pt x="641134" y="211924"/>
                  </a:lnTo>
                  <a:lnTo>
                    <a:pt x="657110" y="256120"/>
                  </a:lnTo>
                  <a:lnTo>
                    <a:pt x="666407" y="301383"/>
                  </a:lnTo>
                  <a:lnTo>
                    <a:pt x="669163" y="347014"/>
                  </a:lnTo>
                  <a:lnTo>
                    <a:pt x="665556" y="392315"/>
                  </a:lnTo>
                  <a:lnTo>
                    <a:pt x="655713" y="436613"/>
                  </a:lnTo>
                  <a:lnTo>
                    <a:pt x="639800" y="479183"/>
                  </a:lnTo>
                  <a:lnTo>
                    <a:pt x="617982" y="519341"/>
                  </a:lnTo>
                  <a:lnTo>
                    <a:pt x="590384" y="556412"/>
                  </a:lnTo>
                  <a:lnTo>
                    <a:pt x="557187" y="589673"/>
                  </a:lnTo>
                  <a:lnTo>
                    <a:pt x="518541" y="618451"/>
                  </a:lnTo>
                  <a:lnTo>
                    <a:pt x="476110" y="641273"/>
                  </a:lnTo>
                  <a:lnTo>
                    <a:pt x="431914" y="657263"/>
                  </a:lnTo>
                  <a:lnTo>
                    <a:pt x="386651" y="666559"/>
                  </a:lnTo>
                  <a:lnTo>
                    <a:pt x="341020" y="669315"/>
                  </a:lnTo>
                  <a:lnTo>
                    <a:pt x="295719" y="665695"/>
                  </a:lnTo>
                  <a:lnTo>
                    <a:pt x="251434" y="655853"/>
                  </a:lnTo>
                  <a:lnTo>
                    <a:pt x="208864" y="639940"/>
                  </a:lnTo>
                  <a:lnTo>
                    <a:pt x="168694" y="618121"/>
                  </a:lnTo>
                  <a:lnTo>
                    <a:pt x="131635" y="590524"/>
                  </a:lnTo>
                  <a:lnTo>
                    <a:pt x="98374" y="557326"/>
                  </a:lnTo>
                  <a:lnTo>
                    <a:pt x="69608" y="518680"/>
                  </a:lnTo>
                  <a:lnTo>
                    <a:pt x="46774" y="476237"/>
                  </a:lnTo>
                  <a:lnTo>
                    <a:pt x="30797" y="432041"/>
                  </a:lnTo>
                  <a:lnTo>
                    <a:pt x="21501" y="386778"/>
                  </a:lnTo>
                  <a:lnTo>
                    <a:pt x="18732" y="341147"/>
                  </a:lnTo>
                  <a:lnTo>
                    <a:pt x="22352" y="295846"/>
                  </a:lnTo>
                  <a:lnTo>
                    <a:pt x="32194" y="251561"/>
                  </a:lnTo>
                  <a:lnTo>
                    <a:pt x="48107" y="208991"/>
                  </a:lnTo>
                  <a:lnTo>
                    <a:pt x="69938" y="168821"/>
                  </a:lnTo>
                  <a:lnTo>
                    <a:pt x="97523" y="131762"/>
                  </a:lnTo>
                  <a:lnTo>
                    <a:pt x="130721" y="98488"/>
                  </a:lnTo>
                  <a:lnTo>
                    <a:pt x="169379" y="69710"/>
                  </a:lnTo>
                  <a:lnTo>
                    <a:pt x="210591" y="47472"/>
                  </a:lnTo>
                  <a:lnTo>
                    <a:pt x="253885" y="31584"/>
                  </a:lnTo>
                  <a:lnTo>
                    <a:pt x="298577" y="22047"/>
                  </a:lnTo>
                  <a:lnTo>
                    <a:pt x="343954" y="18872"/>
                  </a:lnTo>
                  <a:lnTo>
                    <a:pt x="389343" y="22047"/>
                  </a:lnTo>
                  <a:lnTo>
                    <a:pt x="434022" y="31584"/>
                  </a:lnTo>
                  <a:lnTo>
                    <a:pt x="477329" y="47472"/>
                  </a:lnTo>
                  <a:lnTo>
                    <a:pt x="518541" y="69710"/>
                  </a:lnTo>
                  <a:lnTo>
                    <a:pt x="518541" y="47637"/>
                  </a:lnTo>
                  <a:lnTo>
                    <a:pt x="476732" y="26657"/>
                  </a:lnTo>
                  <a:lnTo>
                    <a:pt x="433514" y="11823"/>
                  </a:lnTo>
                  <a:lnTo>
                    <a:pt x="389458" y="2984"/>
                  </a:lnTo>
                  <a:lnTo>
                    <a:pt x="345122" y="0"/>
                  </a:lnTo>
                  <a:lnTo>
                    <a:pt x="301066" y="2730"/>
                  </a:lnTo>
                  <a:lnTo>
                    <a:pt x="257848" y="11023"/>
                  </a:lnTo>
                  <a:lnTo>
                    <a:pt x="216027" y="24739"/>
                  </a:lnTo>
                  <a:lnTo>
                    <a:pt x="176174" y="43726"/>
                  </a:lnTo>
                  <a:lnTo>
                    <a:pt x="138849" y="67830"/>
                  </a:lnTo>
                  <a:lnTo>
                    <a:pt x="104609" y="96926"/>
                  </a:lnTo>
                  <a:lnTo>
                    <a:pt x="74015" y="130860"/>
                  </a:lnTo>
                  <a:lnTo>
                    <a:pt x="47625" y="169494"/>
                  </a:lnTo>
                  <a:lnTo>
                    <a:pt x="26644" y="211302"/>
                  </a:lnTo>
                  <a:lnTo>
                    <a:pt x="11811" y="254520"/>
                  </a:lnTo>
                  <a:lnTo>
                    <a:pt x="2984" y="298577"/>
                  </a:lnTo>
                  <a:lnTo>
                    <a:pt x="0" y="342912"/>
                  </a:lnTo>
                  <a:lnTo>
                    <a:pt x="2730" y="386981"/>
                  </a:lnTo>
                  <a:lnTo>
                    <a:pt x="11023" y="430199"/>
                  </a:lnTo>
                  <a:lnTo>
                    <a:pt x="24726" y="472008"/>
                  </a:lnTo>
                  <a:lnTo>
                    <a:pt x="43713" y="511860"/>
                  </a:lnTo>
                  <a:lnTo>
                    <a:pt x="67830" y="549198"/>
                  </a:lnTo>
                  <a:lnTo>
                    <a:pt x="96913" y="583438"/>
                  </a:lnTo>
                  <a:lnTo>
                    <a:pt x="130848" y="614032"/>
                  </a:lnTo>
                  <a:lnTo>
                    <a:pt x="169481" y="640422"/>
                  </a:lnTo>
                  <a:lnTo>
                    <a:pt x="211289" y="661403"/>
                  </a:lnTo>
                  <a:lnTo>
                    <a:pt x="254495" y="676236"/>
                  </a:lnTo>
                  <a:lnTo>
                    <a:pt x="298564" y="685076"/>
                  </a:lnTo>
                  <a:lnTo>
                    <a:pt x="342900" y="688047"/>
                  </a:lnTo>
                  <a:lnTo>
                    <a:pt x="386956" y="685317"/>
                  </a:lnTo>
                  <a:lnTo>
                    <a:pt x="430174" y="677024"/>
                  </a:lnTo>
                  <a:lnTo>
                    <a:pt x="471982" y="663321"/>
                  </a:lnTo>
                  <a:lnTo>
                    <a:pt x="511835" y="644334"/>
                  </a:lnTo>
                  <a:lnTo>
                    <a:pt x="549173" y="620217"/>
                  </a:lnTo>
                  <a:lnTo>
                    <a:pt x="583412" y="591121"/>
                  </a:lnTo>
                  <a:lnTo>
                    <a:pt x="614006" y="557199"/>
                  </a:lnTo>
                  <a:lnTo>
                    <a:pt x="640397" y="518566"/>
                  </a:lnTo>
                  <a:lnTo>
                    <a:pt x="661200" y="477062"/>
                  </a:lnTo>
                  <a:lnTo>
                    <a:pt x="676071" y="433730"/>
                  </a:lnTo>
                  <a:lnTo>
                    <a:pt x="684987" y="389191"/>
                  </a:lnTo>
                  <a:lnTo>
                    <a:pt x="687959" y="344030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460" y="2193398"/>
              <a:ext cx="197871" cy="19790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20003" y="1901661"/>
              <a:ext cx="401955" cy="401320"/>
            </a:xfrm>
            <a:custGeom>
              <a:avLst/>
              <a:gdLst/>
              <a:ahLst/>
              <a:cxnLst/>
              <a:rect l="l" t="t" r="r" b="b"/>
              <a:pathLst>
                <a:path w="401955" h="401319">
                  <a:moveTo>
                    <a:pt x="312184" y="0"/>
                  </a:moveTo>
                  <a:lnTo>
                    <a:pt x="304490" y="0"/>
                  </a:lnTo>
                  <a:lnTo>
                    <a:pt x="302098" y="941"/>
                  </a:lnTo>
                  <a:lnTo>
                    <a:pt x="300333" y="2745"/>
                  </a:lnTo>
                  <a:lnTo>
                    <a:pt x="213857" y="89208"/>
                  </a:lnTo>
                  <a:lnTo>
                    <a:pt x="212868" y="91601"/>
                  </a:lnTo>
                  <a:lnTo>
                    <a:pt x="212860" y="174911"/>
                  </a:lnTo>
                  <a:lnTo>
                    <a:pt x="3843" y="383943"/>
                  </a:lnTo>
                  <a:lnTo>
                    <a:pt x="101" y="387551"/>
                  </a:lnTo>
                  <a:lnTo>
                    <a:pt x="0" y="393512"/>
                  </a:lnTo>
                  <a:lnTo>
                    <a:pt x="7223" y="400988"/>
                  </a:lnTo>
                  <a:lnTo>
                    <a:pt x="13185" y="401097"/>
                  </a:lnTo>
                  <a:lnTo>
                    <a:pt x="17154" y="397254"/>
                  </a:lnTo>
                  <a:lnTo>
                    <a:pt x="226171" y="188222"/>
                  </a:lnTo>
                  <a:lnTo>
                    <a:pt x="309486" y="188222"/>
                  </a:lnTo>
                  <a:lnTo>
                    <a:pt x="311879" y="187233"/>
                  </a:lnTo>
                  <a:lnTo>
                    <a:pt x="329717" y="169396"/>
                  </a:lnTo>
                  <a:lnTo>
                    <a:pt x="244996" y="169396"/>
                  </a:lnTo>
                  <a:lnTo>
                    <a:pt x="258306" y="156085"/>
                  </a:lnTo>
                  <a:lnTo>
                    <a:pt x="231685" y="156085"/>
                  </a:lnTo>
                  <a:lnTo>
                    <a:pt x="231685" y="97993"/>
                  </a:lnTo>
                  <a:lnTo>
                    <a:pt x="297501" y="32159"/>
                  </a:lnTo>
                  <a:lnTo>
                    <a:pt x="316397" y="32159"/>
                  </a:lnTo>
                  <a:lnTo>
                    <a:pt x="316397" y="4157"/>
                  </a:lnTo>
                  <a:lnTo>
                    <a:pt x="312184" y="0"/>
                  </a:lnTo>
                  <a:close/>
                </a:path>
                <a:path w="401955" h="401319">
                  <a:moveTo>
                    <a:pt x="395609" y="103508"/>
                  </a:moveTo>
                  <a:lnTo>
                    <a:pt x="368871" y="103508"/>
                  </a:lnTo>
                  <a:lnTo>
                    <a:pt x="303094" y="169396"/>
                  </a:lnTo>
                  <a:lnTo>
                    <a:pt x="329717" y="169396"/>
                  </a:lnTo>
                  <a:lnTo>
                    <a:pt x="395609" y="103508"/>
                  </a:lnTo>
                  <a:close/>
                </a:path>
                <a:path w="401955" h="401319">
                  <a:moveTo>
                    <a:pt x="316397" y="32159"/>
                  </a:moveTo>
                  <a:lnTo>
                    <a:pt x="297501" y="32159"/>
                  </a:lnTo>
                  <a:lnTo>
                    <a:pt x="297572" y="90197"/>
                  </a:lnTo>
                  <a:lnTo>
                    <a:pt x="231685" y="156085"/>
                  </a:lnTo>
                  <a:lnTo>
                    <a:pt x="258306" y="156085"/>
                  </a:lnTo>
                  <a:lnTo>
                    <a:pt x="310882" y="103508"/>
                  </a:lnTo>
                  <a:lnTo>
                    <a:pt x="395609" y="103508"/>
                  </a:lnTo>
                  <a:lnTo>
                    <a:pt x="401029" y="98056"/>
                  </a:lnTo>
                  <a:lnTo>
                    <a:pt x="401892" y="94009"/>
                  </a:lnTo>
                  <a:lnTo>
                    <a:pt x="398912" y="86973"/>
                  </a:lnTo>
                  <a:lnTo>
                    <a:pt x="395539" y="84682"/>
                  </a:lnTo>
                  <a:lnTo>
                    <a:pt x="316397" y="84682"/>
                  </a:lnTo>
                  <a:lnTo>
                    <a:pt x="316397" y="32159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object 31">
            <a:extLst>
              <a:ext uri="{FF2B5EF4-FFF2-40B4-BE49-F238E27FC236}">
                <a16:creationId xmlns:a16="http://schemas.microsoft.com/office/drawing/2014/main" id="{54AD661A-EF8D-4928-04EC-810602B2008C}"/>
              </a:ext>
            </a:extLst>
          </p:cNvPr>
          <p:cNvSpPr txBox="1"/>
          <p:nvPr/>
        </p:nvSpPr>
        <p:spPr>
          <a:xfrm>
            <a:off x="2049002" y="1867514"/>
            <a:ext cx="9810205" cy="4308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1800" b="0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800" b="1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1) Supporto specifico su FERPAS in arretrato</a:t>
            </a:r>
          </a:p>
          <a:p>
            <a:pPr marL="12700">
              <a:spcBef>
                <a:spcPts val="95"/>
              </a:spcBef>
              <a:buClrTx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La TF contatterà direttamente i Comuni che presentano al DB </a:t>
            </a:r>
            <a:r>
              <a:rPr lang="it-IT" sz="1800" u="sng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procedimentiservizirl.it  </a:t>
            </a: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FERPAS in arretrato per:</a:t>
            </a:r>
            <a:endParaRPr lang="it-IT" sz="1800" b="1" kern="1200" spc="-5" dirty="0">
              <a:solidFill>
                <a:srgbClr val="2D2F92"/>
              </a:solidFill>
              <a:latin typeface="Calibri"/>
              <a:ea typeface="+mn-ea"/>
              <a:cs typeface="Calibri"/>
            </a:endParaRPr>
          </a:p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condivisione dell’elenco di FERPAS in arretrato da DB</a:t>
            </a:r>
          </a:p>
          <a:p>
            <a:pPr marL="298450" indent="-285750">
              <a:spcBef>
                <a:spcPts val="95"/>
              </a:spcBef>
              <a:buClrTx/>
              <a:buFontTx/>
              <a:buChar char="-"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condivisione dell’elenco di FERPAS in arretrato da DB individuate come «concluse» dalla TF</a:t>
            </a:r>
          </a:p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distinguere tra  </a:t>
            </a:r>
            <a:r>
              <a:rPr lang="it-IT" sz="1800" u="sng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arretrato reale </a:t>
            </a: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e </a:t>
            </a:r>
            <a:r>
              <a:rPr lang="it-IT" sz="1800" u="sng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mancata chiusura a portale procedimenti</a:t>
            </a:r>
          </a:p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dare sostegno nella risoluzione degli Arretrati</a:t>
            </a:r>
          </a:p>
          <a:p>
            <a:pPr marL="298450" indent="-285750">
              <a:spcBef>
                <a:spcPts val="95"/>
              </a:spcBef>
              <a:buClrTx/>
              <a:buFontTx/>
              <a:buChar char="-"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aggiornamento DB da parte della Task Force Rinnovabili</a:t>
            </a:r>
          </a:p>
          <a:p>
            <a:pPr marL="12700">
              <a:spcBef>
                <a:spcPts val="95"/>
              </a:spcBef>
              <a:buClrTx/>
              <a:defRPr/>
            </a:pPr>
            <a:endParaRPr kumimoji="0" lang="it-IT" sz="1800" b="0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>
              <a:spcBef>
                <a:spcPts val="95"/>
              </a:spcBef>
              <a:buClrTx/>
              <a:defRPr/>
            </a:pPr>
            <a:r>
              <a:rPr lang="it-IT" sz="1800" b="1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2) S</a:t>
            </a:r>
            <a:r>
              <a:rPr kumimoji="0" lang="it-IT" sz="1800" b="1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upporto</a:t>
            </a:r>
            <a:r>
              <a:rPr kumimoji="0" lang="it-IT" sz="1800" b="1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specifico su richiesta dei Comuni:</a:t>
            </a:r>
            <a:r>
              <a:rPr lang="it-IT" sz="1800" b="1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 </a:t>
            </a:r>
            <a:r>
              <a:rPr kumimoji="0" lang="it-IT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 TF Rinnovabili </a:t>
            </a: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d</a:t>
            </a:r>
            <a:r>
              <a:rPr kumimoji="0" lang="it-IT" sz="1800" b="0" i="0" u="none" strike="noStrike" kern="1200" cap="none" spc="-5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</a:t>
            </a: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à</a:t>
            </a:r>
            <a:r>
              <a:rPr kumimoji="0" lang="it-IT" sz="1800" b="0" i="0" u="none" strike="noStrike" kern="1200" cap="none" spc="-5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sostegno per la risoluzione di tematiche specifiche di carattere energetico/amministrativo al fine di velocizzare lo svolgimento dell’iter autorizzativo.</a:t>
            </a:r>
          </a:p>
          <a:p>
            <a:pPr marL="12700">
              <a:spcBef>
                <a:spcPts val="95"/>
              </a:spcBef>
              <a:buClrTx/>
              <a:defRPr/>
            </a:pPr>
            <a:endParaRPr lang="it-IT" sz="1800" kern="1200" spc="-5" dirty="0">
              <a:solidFill>
                <a:srgbClr val="2D2F92"/>
              </a:solidFill>
              <a:latin typeface="Calibri"/>
              <a:ea typeface="+mn-ea"/>
              <a:cs typeface="Calibri"/>
            </a:endParaRPr>
          </a:p>
          <a:p>
            <a:pPr marL="298450" indent="-285750">
              <a:spcBef>
                <a:spcPts val="95"/>
              </a:spcBef>
              <a:buClrTx/>
              <a:buFontTx/>
              <a:buChar char="-"/>
              <a:defRPr/>
            </a:pPr>
            <a:endParaRPr kumimoji="0" lang="it-IT" sz="1800" b="0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4791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97535" y="83642"/>
            <a:ext cx="987671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z="2800" b="1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lang="it-IT" b="0" spc="-5" dirty="0">
                <a:solidFill>
                  <a:srgbClr val="756F6F"/>
                </a:solidFill>
              </a:rPr>
              <a:t>TF Rinnovabili_ Tipologia di Supporto</a:t>
            </a:r>
            <a:endParaRPr b="0" spc="-10" dirty="0">
              <a:solidFill>
                <a:srgbClr val="756F6F"/>
              </a:solidFill>
              <a:latin typeface="Calibri"/>
              <a:cs typeface="Calibri"/>
            </a:endParaRPr>
          </a:p>
        </p:txBody>
      </p:sp>
      <p:sp>
        <p:nvSpPr>
          <p:cNvPr id="2" name="object 31">
            <a:extLst>
              <a:ext uri="{FF2B5EF4-FFF2-40B4-BE49-F238E27FC236}">
                <a16:creationId xmlns:a16="http://schemas.microsoft.com/office/drawing/2014/main" id="{54AD661A-EF8D-4928-04EC-810602B2008C}"/>
              </a:ext>
            </a:extLst>
          </p:cNvPr>
          <p:cNvSpPr txBox="1"/>
          <p:nvPr/>
        </p:nvSpPr>
        <p:spPr>
          <a:xfrm>
            <a:off x="375635" y="583487"/>
            <a:ext cx="9539615" cy="8688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1800" b="0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800" b="1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1) Supporto specifico su FERPAS in arretrato</a:t>
            </a:r>
          </a:p>
          <a:p>
            <a:pPr marL="298450" indent="-285750">
              <a:spcBef>
                <a:spcPts val="95"/>
              </a:spcBef>
              <a:buClrTx/>
              <a:buFontTx/>
              <a:buChar char="-"/>
              <a:defRPr/>
            </a:pPr>
            <a:endParaRPr kumimoji="0" lang="it-IT" sz="1800" b="0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4871BA4-2690-33C3-62DC-FD8F7C1BB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" y="1955551"/>
            <a:ext cx="11590020" cy="4495800"/>
          </a:xfrm>
          <a:prstGeom prst="rect">
            <a:avLst/>
          </a:prstGeom>
        </p:spPr>
      </p:pic>
      <p:sp>
        <p:nvSpPr>
          <p:cNvPr id="4" name="object 28">
            <a:extLst>
              <a:ext uri="{FF2B5EF4-FFF2-40B4-BE49-F238E27FC236}">
                <a16:creationId xmlns:a16="http://schemas.microsoft.com/office/drawing/2014/main" id="{5B109FF4-F192-84FC-D095-35B3C5F91676}"/>
              </a:ext>
            </a:extLst>
          </p:cNvPr>
          <p:cNvSpPr txBox="1">
            <a:spLocks/>
          </p:cNvSpPr>
          <p:nvPr/>
        </p:nvSpPr>
        <p:spPr>
          <a:xfrm>
            <a:off x="4651096" y="1287555"/>
            <a:ext cx="493105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2E5395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95"/>
              </a:spcBef>
              <a:buClrTx/>
              <a:buFontTx/>
            </a:pPr>
            <a:r>
              <a:rPr lang="it-IT" u="sng" dirty="0">
                <a:solidFill>
                  <a:srgbClr val="2F5496"/>
                </a:solidFill>
                <a:ea typeface="Calibri"/>
                <a:sym typeface="Calibri"/>
              </a:rPr>
              <a:t>«Scheda tipo» </a:t>
            </a:r>
            <a:endParaRPr lang="it-IT" b="0" u="sng" spc="-10" dirty="0">
              <a:solidFill>
                <a:srgbClr val="756F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176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97535" y="83642"/>
            <a:ext cx="987671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z="2800" b="1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lang="it-IT" b="0" spc="-5" dirty="0">
                <a:solidFill>
                  <a:srgbClr val="756F6F"/>
                </a:solidFill>
              </a:rPr>
              <a:t>TF Rinnovabili_ Tipologia di Supporto</a:t>
            </a:r>
            <a:endParaRPr b="0" spc="-10" dirty="0">
              <a:solidFill>
                <a:srgbClr val="756F6F"/>
              </a:solidFill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676400" y="939957"/>
            <a:ext cx="0" cy="5226685"/>
          </a:xfrm>
          <a:custGeom>
            <a:avLst/>
            <a:gdLst/>
            <a:ahLst/>
            <a:cxnLst/>
            <a:rect l="l" t="t" r="r" b="b"/>
            <a:pathLst>
              <a:path h="5226685">
                <a:moveTo>
                  <a:pt x="0" y="0"/>
                </a:moveTo>
                <a:lnTo>
                  <a:pt x="0" y="5226177"/>
                </a:lnTo>
              </a:path>
            </a:pathLst>
          </a:custGeom>
          <a:ln w="12700">
            <a:solidFill>
              <a:srgbClr val="3E6D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23072" y="1978664"/>
            <a:ext cx="675822" cy="642764"/>
          </a:xfrm>
          <a:custGeom>
            <a:avLst/>
            <a:gdLst/>
            <a:ahLst/>
            <a:cxnLst/>
            <a:rect l="l" t="t" r="r" b="b"/>
            <a:pathLst>
              <a:path w="525780" h="512444">
                <a:moveTo>
                  <a:pt x="265950" y="454355"/>
                </a:moveTo>
                <a:lnTo>
                  <a:pt x="259346" y="446582"/>
                </a:lnTo>
                <a:lnTo>
                  <a:pt x="250482" y="445871"/>
                </a:lnTo>
                <a:lnTo>
                  <a:pt x="250799" y="446354"/>
                </a:lnTo>
                <a:lnTo>
                  <a:pt x="202984" y="432435"/>
                </a:lnTo>
                <a:lnTo>
                  <a:pt x="160959" y="408279"/>
                </a:lnTo>
                <a:lnTo>
                  <a:pt x="126009" y="375450"/>
                </a:lnTo>
                <a:lnTo>
                  <a:pt x="99479" y="335495"/>
                </a:lnTo>
                <a:lnTo>
                  <a:pt x="82651" y="289966"/>
                </a:lnTo>
                <a:lnTo>
                  <a:pt x="76847" y="240411"/>
                </a:lnTo>
                <a:lnTo>
                  <a:pt x="77927" y="221488"/>
                </a:lnTo>
                <a:lnTo>
                  <a:pt x="80695" y="202742"/>
                </a:lnTo>
                <a:lnTo>
                  <a:pt x="81343" y="202742"/>
                </a:lnTo>
                <a:lnTo>
                  <a:pt x="96012" y="228193"/>
                </a:lnTo>
                <a:lnTo>
                  <a:pt x="100228" y="232994"/>
                </a:lnTo>
                <a:lnTo>
                  <a:pt x="105752" y="235699"/>
                </a:lnTo>
                <a:lnTo>
                  <a:pt x="111899" y="236131"/>
                </a:lnTo>
                <a:lnTo>
                  <a:pt x="117932" y="234099"/>
                </a:lnTo>
                <a:lnTo>
                  <a:pt x="122720" y="229882"/>
                </a:lnTo>
                <a:lnTo>
                  <a:pt x="125425" y="224345"/>
                </a:lnTo>
                <a:lnTo>
                  <a:pt x="125857" y="218186"/>
                </a:lnTo>
                <a:lnTo>
                  <a:pt x="123825" y="212140"/>
                </a:lnTo>
                <a:lnTo>
                  <a:pt x="87642" y="149428"/>
                </a:lnTo>
                <a:lnTo>
                  <a:pt x="84150" y="146735"/>
                </a:lnTo>
                <a:lnTo>
                  <a:pt x="75946" y="144526"/>
                </a:lnTo>
                <a:lnTo>
                  <a:pt x="71564" y="145097"/>
                </a:lnTo>
                <a:lnTo>
                  <a:pt x="8559" y="181533"/>
                </a:lnTo>
                <a:lnTo>
                  <a:pt x="3606" y="185547"/>
                </a:lnTo>
                <a:lnTo>
                  <a:pt x="685" y="190969"/>
                </a:lnTo>
                <a:lnTo>
                  <a:pt x="0" y="197091"/>
                </a:lnTo>
                <a:lnTo>
                  <a:pt x="1778" y="203212"/>
                </a:lnTo>
                <a:lnTo>
                  <a:pt x="49110" y="195110"/>
                </a:lnTo>
                <a:lnTo>
                  <a:pt x="45897" y="217652"/>
                </a:lnTo>
                <a:lnTo>
                  <a:pt x="49695" y="289623"/>
                </a:lnTo>
                <a:lnTo>
                  <a:pt x="64084" y="335622"/>
                </a:lnTo>
                <a:lnTo>
                  <a:pt x="87020" y="377278"/>
                </a:lnTo>
                <a:lnTo>
                  <a:pt x="117551" y="413461"/>
                </a:lnTo>
                <a:lnTo>
                  <a:pt x="154711" y="443064"/>
                </a:lnTo>
                <a:lnTo>
                  <a:pt x="197586" y="464947"/>
                </a:lnTo>
                <a:lnTo>
                  <a:pt x="245198" y="478002"/>
                </a:lnTo>
                <a:lnTo>
                  <a:pt x="256781" y="478713"/>
                </a:lnTo>
                <a:lnTo>
                  <a:pt x="264528" y="472097"/>
                </a:lnTo>
                <a:lnTo>
                  <a:pt x="265950" y="454355"/>
                </a:lnTo>
                <a:close/>
              </a:path>
              <a:path w="525780" h="512444">
                <a:moveTo>
                  <a:pt x="473494" y="18605"/>
                </a:moveTo>
                <a:lnTo>
                  <a:pt x="466318" y="11417"/>
                </a:lnTo>
                <a:lnTo>
                  <a:pt x="448614" y="11417"/>
                </a:lnTo>
                <a:lnTo>
                  <a:pt x="441426" y="18605"/>
                </a:lnTo>
                <a:lnTo>
                  <a:pt x="441426" y="56794"/>
                </a:lnTo>
                <a:lnTo>
                  <a:pt x="404837" y="31432"/>
                </a:lnTo>
                <a:lnTo>
                  <a:pt x="401370" y="29019"/>
                </a:lnTo>
                <a:lnTo>
                  <a:pt x="357924" y="10375"/>
                </a:lnTo>
                <a:lnTo>
                  <a:pt x="312458" y="736"/>
                </a:lnTo>
                <a:lnTo>
                  <a:pt x="266319" y="0"/>
                </a:lnTo>
                <a:lnTo>
                  <a:pt x="220878" y="8064"/>
                </a:lnTo>
                <a:lnTo>
                  <a:pt x="177507" y="24803"/>
                </a:lnTo>
                <a:lnTo>
                  <a:pt x="137566" y="50126"/>
                </a:lnTo>
                <a:lnTo>
                  <a:pt x="102412" y="83921"/>
                </a:lnTo>
                <a:lnTo>
                  <a:pt x="97586" y="96951"/>
                </a:lnTo>
                <a:lnTo>
                  <a:pt x="99263" y="102882"/>
                </a:lnTo>
                <a:lnTo>
                  <a:pt x="103225" y="107873"/>
                </a:lnTo>
                <a:lnTo>
                  <a:pt x="108813" y="110947"/>
                </a:lnTo>
                <a:lnTo>
                  <a:pt x="114935" y="111607"/>
                </a:lnTo>
                <a:lnTo>
                  <a:pt x="120840" y="109918"/>
                </a:lnTo>
                <a:lnTo>
                  <a:pt x="125831" y="105956"/>
                </a:lnTo>
                <a:lnTo>
                  <a:pt x="160578" y="72974"/>
                </a:lnTo>
                <a:lnTo>
                  <a:pt x="200571" y="49453"/>
                </a:lnTo>
                <a:lnTo>
                  <a:pt x="244055" y="35547"/>
                </a:lnTo>
                <a:lnTo>
                  <a:pt x="289306" y="31432"/>
                </a:lnTo>
                <a:lnTo>
                  <a:pt x="334581" y="37236"/>
                </a:lnTo>
                <a:lnTo>
                  <a:pt x="378142" y="53136"/>
                </a:lnTo>
                <a:lnTo>
                  <a:pt x="418261" y="79286"/>
                </a:lnTo>
                <a:lnTo>
                  <a:pt x="389483" y="79527"/>
                </a:lnTo>
                <a:lnTo>
                  <a:pt x="380631" y="79527"/>
                </a:lnTo>
                <a:lnTo>
                  <a:pt x="373456" y="86715"/>
                </a:lnTo>
                <a:lnTo>
                  <a:pt x="373456" y="104470"/>
                </a:lnTo>
                <a:lnTo>
                  <a:pt x="380631" y="111658"/>
                </a:lnTo>
                <a:lnTo>
                  <a:pt x="455383" y="111658"/>
                </a:lnTo>
                <a:lnTo>
                  <a:pt x="455993" y="111696"/>
                </a:lnTo>
                <a:lnTo>
                  <a:pt x="456615" y="111696"/>
                </a:lnTo>
                <a:lnTo>
                  <a:pt x="457225" y="111658"/>
                </a:lnTo>
                <a:lnTo>
                  <a:pt x="460311" y="111658"/>
                </a:lnTo>
                <a:lnTo>
                  <a:pt x="463334" y="110731"/>
                </a:lnTo>
                <a:lnTo>
                  <a:pt x="465886" y="109004"/>
                </a:lnTo>
                <a:lnTo>
                  <a:pt x="467004" y="108280"/>
                </a:lnTo>
                <a:lnTo>
                  <a:pt x="467487" y="107873"/>
                </a:lnTo>
                <a:lnTo>
                  <a:pt x="468528" y="107073"/>
                </a:lnTo>
                <a:lnTo>
                  <a:pt x="471665" y="104076"/>
                </a:lnTo>
                <a:lnTo>
                  <a:pt x="473468" y="99936"/>
                </a:lnTo>
                <a:lnTo>
                  <a:pt x="473494" y="56794"/>
                </a:lnTo>
                <a:lnTo>
                  <a:pt x="473494" y="18605"/>
                </a:lnTo>
                <a:close/>
              </a:path>
              <a:path w="525780" h="512444">
                <a:moveTo>
                  <a:pt x="525767" y="240411"/>
                </a:moveTo>
                <a:lnTo>
                  <a:pt x="522008" y="197688"/>
                </a:lnTo>
                <a:lnTo>
                  <a:pt x="510768" y="156311"/>
                </a:lnTo>
                <a:lnTo>
                  <a:pt x="496417" y="145872"/>
                </a:lnTo>
                <a:lnTo>
                  <a:pt x="490131" y="146875"/>
                </a:lnTo>
                <a:lnTo>
                  <a:pt x="484720" y="150241"/>
                </a:lnTo>
                <a:lnTo>
                  <a:pt x="481152" y="155257"/>
                </a:lnTo>
                <a:lnTo>
                  <a:pt x="479717" y="161251"/>
                </a:lnTo>
                <a:lnTo>
                  <a:pt x="480707" y="167551"/>
                </a:lnTo>
                <a:lnTo>
                  <a:pt x="492213" y="214363"/>
                </a:lnTo>
                <a:lnTo>
                  <a:pt x="492823" y="261035"/>
                </a:lnTo>
                <a:lnTo>
                  <a:pt x="483260" y="305968"/>
                </a:lnTo>
                <a:lnTo>
                  <a:pt x="464261" y="347560"/>
                </a:lnTo>
                <a:lnTo>
                  <a:pt x="436575" y="384187"/>
                </a:lnTo>
                <a:lnTo>
                  <a:pt x="400926" y="414248"/>
                </a:lnTo>
                <a:lnTo>
                  <a:pt x="358051" y="436105"/>
                </a:lnTo>
                <a:lnTo>
                  <a:pt x="355739" y="436956"/>
                </a:lnTo>
                <a:lnTo>
                  <a:pt x="370332" y="411416"/>
                </a:lnTo>
                <a:lnTo>
                  <a:pt x="372351" y="405345"/>
                </a:lnTo>
                <a:lnTo>
                  <a:pt x="371919" y="399173"/>
                </a:lnTo>
                <a:lnTo>
                  <a:pt x="369201" y="393623"/>
                </a:lnTo>
                <a:lnTo>
                  <a:pt x="364401" y="389407"/>
                </a:lnTo>
                <a:lnTo>
                  <a:pt x="358343" y="387375"/>
                </a:lnTo>
                <a:lnTo>
                  <a:pt x="352183" y="387819"/>
                </a:lnTo>
                <a:lnTo>
                  <a:pt x="346646" y="390537"/>
                </a:lnTo>
                <a:lnTo>
                  <a:pt x="342430" y="395351"/>
                </a:lnTo>
                <a:lnTo>
                  <a:pt x="308762" y="454545"/>
                </a:lnTo>
                <a:lnTo>
                  <a:pt x="306755" y="460603"/>
                </a:lnTo>
                <a:lnTo>
                  <a:pt x="307200" y="466737"/>
                </a:lnTo>
                <a:lnTo>
                  <a:pt x="309905" y="472262"/>
                </a:lnTo>
                <a:lnTo>
                  <a:pt x="314693" y="476465"/>
                </a:lnTo>
                <a:lnTo>
                  <a:pt x="373773" y="510286"/>
                </a:lnTo>
                <a:lnTo>
                  <a:pt x="379831" y="512318"/>
                </a:lnTo>
                <a:lnTo>
                  <a:pt x="385991" y="511873"/>
                </a:lnTo>
                <a:lnTo>
                  <a:pt x="391528" y="509155"/>
                </a:lnTo>
                <a:lnTo>
                  <a:pt x="395744" y="504342"/>
                </a:lnTo>
                <a:lnTo>
                  <a:pt x="397764" y="498271"/>
                </a:lnTo>
                <a:lnTo>
                  <a:pt x="397319" y="492112"/>
                </a:lnTo>
                <a:lnTo>
                  <a:pt x="394614" y="486562"/>
                </a:lnTo>
                <a:lnTo>
                  <a:pt x="389801" y="482333"/>
                </a:lnTo>
                <a:lnTo>
                  <a:pt x="364794" y="468122"/>
                </a:lnTo>
                <a:lnTo>
                  <a:pt x="410337" y="446697"/>
                </a:lnTo>
                <a:lnTo>
                  <a:pt x="449618" y="416941"/>
                </a:lnTo>
                <a:lnTo>
                  <a:pt x="481723" y="380123"/>
                </a:lnTo>
                <a:lnTo>
                  <a:pt x="505726" y="337566"/>
                </a:lnTo>
                <a:lnTo>
                  <a:pt x="520712" y="290563"/>
                </a:lnTo>
                <a:lnTo>
                  <a:pt x="525767" y="240411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39558" y="4236572"/>
            <a:ext cx="769857" cy="751008"/>
            <a:chOff x="586086" y="1901661"/>
            <a:chExt cx="735965" cy="735330"/>
          </a:xfrm>
        </p:grpSpPr>
        <p:sp>
          <p:nvSpPr>
            <p:cNvPr id="36" name="object 36"/>
            <p:cNvSpPr/>
            <p:nvPr/>
          </p:nvSpPr>
          <p:spPr>
            <a:xfrm>
              <a:off x="586079" y="1948637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39">
                  <a:moveTo>
                    <a:pt x="565607" y="343979"/>
                  </a:moveTo>
                  <a:lnTo>
                    <a:pt x="561098" y="299478"/>
                  </a:lnTo>
                  <a:lnTo>
                    <a:pt x="547585" y="256425"/>
                  </a:lnTo>
                  <a:lnTo>
                    <a:pt x="525068" y="216230"/>
                  </a:lnTo>
                  <a:lnTo>
                    <a:pt x="511556" y="229730"/>
                  </a:lnTo>
                  <a:lnTo>
                    <a:pt x="533311" y="271145"/>
                  </a:lnTo>
                  <a:lnTo>
                    <a:pt x="544753" y="314972"/>
                  </a:lnTo>
                  <a:lnTo>
                    <a:pt x="546188" y="359549"/>
                  </a:lnTo>
                  <a:lnTo>
                    <a:pt x="537946" y="403161"/>
                  </a:lnTo>
                  <a:lnTo>
                    <a:pt x="520331" y="444131"/>
                  </a:lnTo>
                  <a:lnTo>
                    <a:pt x="493674" y="480758"/>
                  </a:lnTo>
                  <a:lnTo>
                    <a:pt x="458304" y="511365"/>
                  </a:lnTo>
                  <a:lnTo>
                    <a:pt x="416890" y="533133"/>
                  </a:lnTo>
                  <a:lnTo>
                    <a:pt x="373062" y="544563"/>
                  </a:lnTo>
                  <a:lnTo>
                    <a:pt x="328498" y="545998"/>
                  </a:lnTo>
                  <a:lnTo>
                    <a:pt x="284886" y="537756"/>
                  </a:lnTo>
                  <a:lnTo>
                    <a:pt x="243916" y="520153"/>
                  </a:lnTo>
                  <a:lnTo>
                    <a:pt x="207276" y="493496"/>
                  </a:lnTo>
                  <a:lnTo>
                    <a:pt x="176682" y="458127"/>
                  </a:lnTo>
                  <a:lnTo>
                    <a:pt x="154914" y="416712"/>
                  </a:lnTo>
                  <a:lnTo>
                    <a:pt x="143471" y="372872"/>
                  </a:lnTo>
                  <a:lnTo>
                    <a:pt x="142036" y="328307"/>
                  </a:lnTo>
                  <a:lnTo>
                    <a:pt x="150291" y="284695"/>
                  </a:lnTo>
                  <a:lnTo>
                    <a:pt x="167894" y="243725"/>
                  </a:lnTo>
                  <a:lnTo>
                    <a:pt x="194551" y="207086"/>
                  </a:lnTo>
                  <a:lnTo>
                    <a:pt x="229920" y="176491"/>
                  </a:lnTo>
                  <a:lnTo>
                    <a:pt x="273519" y="153936"/>
                  </a:lnTo>
                  <a:lnTo>
                    <a:pt x="320230" y="142659"/>
                  </a:lnTo>
                  <a:lnTo>
                    <a:pt x="367995" y="142659"/>
                  </a:lnTo>
                  <a:lnTo>
                    <a:pt x="414718" y="153936"/>
                  </a:lnTo>
                  <a:lnTo>
                    <a:pt x="458304" y="176491"/>
                  </a:lnTo>
                  <a:lnTo>
                    <a:pt x="471805" y="162966"/>
                  </a:lnTo>
                  <a:lnTo>
                    <a:pt x="432739" y="140906"/>
                  </a:lnTo>
                  <a:lnTo>
                    <a:pt x="391325" y="127469"/>
                  </a:lnTo>
                  <a:lnTo>
                    <a:pt x="348792" y="122453"/>
                  </a:lnTo>
                  <a:lnTo>
                    <a:pt x="306412" y="125653"/>
                  </a:lnTo>
                  <a:lnTo>
                    <a:pt x="265404" y="136842"/>
                  </a:lnTo>
                  <a:lnTo>
                    <a:pt x="227012" y="155816"/>
                  </a:lnTo>
                  <a:lnTo>
                    <a:pt x="192493" y="182346"/>
                  </a:lnTo>
                  <a:lnTo>
                    <a:pt x="163068" y="216230"/>
                  </a:lnTo>
                  <a:lnTo>
                    <a:pt x="140995" y="255295"/>
                  </a:lnTo>
                  <a:lnTo>
                    <a:pt x="127571" y="296722"/>
                  </a:lnTo>
                  <a:lnTo>
                    <a:pt x="122555" y="339242"/>
                  </a:lnTo>
                  <a:lnTo>
                    <a:pt x="125755" y="381635"/>
                  </a:lnTo>
                  <a:lnTo>
                    <a:pt x="136944" y="422643"/>
                  </a:lnTo>
                  <a:lnTo>
                    <a:pt x="155905" y="461035"/>
                  </a:lnTo>
                  <a:lnTo>
                    <a:pt x="182448" y="495554"/>
                  </a:lnTo>
                  <a:lnTo>
                    <a:pt x="216331" y="524979"/>
                  </a:lnTo>
                  <a:lnTo>
                    <a:pt x="255397" y="547052"/>
                  </a:lnTo>
                  <a:lnTo>
                    <a:pt x="296811" y="560489"/>
                  </a:lnTo>
                  <a:lnTo>
                    <a:pt x="339344" y="565492"/>
                  </a:lnTo>
                  <a:lnTo>
                    <a:pt x="381723" y="562292"/>
                  </a:lnTo>
                  <a:lnTo>
                    <a:pt x="422732" y="551103"/>
                  </a:lnTo>
                  <a:lnTo>
                    <a:pt x="461124" y="532142"/>
                  </a:lnTo>
                  <a:lnTo>
                    <a:pt x="495642" y="505612"/>
                  </a:lnTo>
                  <a:lnTo>
                    <a:pt x="525068" y="471728"/>
                  </a:lnTo>
                  <a:lnTo>
                    <a:pt x="547585" y="431520"/>
                  </a:lnTo>
                  <a:lnTo>
                    <a:pt x="561098" y="388467"/>
                  </a:lnTo>
                  <a:lnTo>
                    <a:pt x="565607" y="343979"/>
                  </a:lnTo>
                  <a:close/>
                </a:path>
                <a:path w="688340" h="688339">
                  <a:moveTo>
                    <a:pt x="687959" y="344030"/>
                  </a:moveTo>
                  <a:lnTo>
                    <a:pt x="684987" y="298881"/>
                  </a:lnTo>
                  <a:lnTo>
                    <a:pt x="676071" y="254330"/>
                  </a:lnTo>
                  <a:lnTo>
                    <a:pt x="661200" y="210997"/>
                  </a:lnTo>
                  <a:lnTo>
                    <a:pt x="640397" y="169494"/>
                  </a:lnTo>
                  <a:lnTo>
                    <a:pt x="618312" y="169494"/>
                  </a:lnTo>
                  <a:lnTo>
                    <a:pt x="641134" y="211924"/>
                  </a:lnTo>
                  <a:lnTo>
                    <a:pt x="657110" y="256120"/>
                  </a:lnTo>
                  <a:lnTo>
                    <a:pt x="666407" y="301383"/>
                  </a:lnTo>
                  <a:lnTo>
                    <a:pt x="669163" y="347014"/>
                  </a:lnTo>
                  <a:lnTo>
                    <a:pt x="665556" y="392315"/>
                  </a:lnTo>
                  <a:lnTo>
                    <a:pt x="655713" y="436613"/>
                  </a:lnTo>
                  <a:lnTo>
                    <a:pt x="639800" y="479183"/>
                  </a:lnTo>
                  <a:lnTo>
                    <a:pt x="617982" y="519341"/>
                  </a:lnTo>
                  <a:lnTo>
                    <a:pt x="590384" y="556412"/>
                  </a:lnTo>
                  <a:lnTo>
                    <a:pt x="557187" y="589673"/>
                  </a:lnTo>
                  <a:lnTo>
                    <a:pt x="518541" y="618451"/>
                  </a:lnTo>
                  <a:lnTo>
                    <a:pt x="476110" y="641273"/>
                  </a:lnTo>
                  <a:lnTo>
                    <a:pt x="431914" y="657263"/>
                  </a:lnTo>
                  <a:lnTo>
                    <a:pt x="386651" y="666559"/>
                  </a:lnTo>
                  <a:lnTo>
                    <a:pt x="341020" y="669315"/>
                  </a:lnTo>
                  <a:lnTo>
                    <a:pt x="295719" y="665695"/>
                  </a:lnTo>
                  <a:lnTo>
                    <a:pt x="251434" y="655853"/>
                  </a:lnTo>
                  <a:lnTo>
                    <a:pt x="208864" y="639940"/>
                  </a:lnTo>
                  <a:lnTo>
                    <a:pt x="168694" y="618121"/>
                  </a:lnTo>
                  <a:lnTo>
                    <a:pt x="131635" y="590524"/>
                  </a:lnTo>
                  <a:lnTo>
                    <a:pt x="98374" y="557326"/>
                  </a:lnTo>
                  <a:lnTo>
                    <a:pt x="69608" y="518680"/>
                  </a:lnTo>
                  <a:lnTo>
                    <a:pt x="46774" y="476237"/>
                  </a:lnTo>
                  <a:lnTo>
                    <a:pt x="30797" y="432041"/>
                  </a:lnTo>
                  <a:lnTo>
                    <a:pt x="21501" y="386778"/>
                  </a:lnTo>
                  <a:lnTo>
                    <a:pt x="18732" y="341147"/>
                  </a:lnTo>
                  <a:lnTo>
                    <a:pt x="22352" y="295846"/>
                  </a:lnTo>
                  <a:lnTo>
                    <a:pt x="32194" y="251561"/>
                  </a:lnTo>
                  <a:lnTo>
                    <a:pt x="48107" y="208991"/>
                  </a:lnTo>
                  <a:lnTo>
                    <a:pt x="69938" y="168821"/>
                  </a:lnTo>
                  <a:lnTo>
                    <a:pt x="97523" y="131762"/>
                  </a:lnTo>
                  <a:lnTo>
                    <a:pt x="130721" y="98488"/>
                  </a:lnTo>
                  <a:lnTo>
                    <a:pt x="169379" y="69710"/>
                  </a:lnTo>
                  <a:lnTo>
                    <a:pt x="210591" y="47472"/>
                  </a:lnTo>
                  <a:lnTo>
                    <a:pt x="253885" y="31584"/>
                  </a:lnTo>
                  <a:lnTo>
                    <a:pt x="298577" y="22047"/>
                  </a:lnTo>
                  <a:lnTo>
                    <a:pt x="343954" y="18872"/>
                  </a:lnTo>
                  <a:lnTo>
                    <a:pt x="389343" y="22047"/>
                  </a:lnTo>
                  <a:lnTo>
                    <a:pt x="434022" y="31584"/>
                  </a:lnTo>
                  <a:lnTo>
                    <a:pt x="477329" y="47472"/>
                  </a:lnTo>
                  <a:lnTo>
                    <a:pt x="518541" y="69710"/>
                  </a:lnTo>
                  <a:lnTo>
                    <a:pt x="518541" y="47637"/>
                  </a:lnTo>
                  <a:lnTo>
                    <a:pt x="476732" y="26657"/>
                  </a:lnTo>
                  <a:lnTo>
                    <a:pt x="433514" y="11823"/>
                  </a:lnTo>
                  <a:lnTo>
                    <a:pt x="389458" y="2984"/>
                  </a:lnTo>
                  <a:lnTo>
                    <a:pt x="345122" y="0"/>
                  </a:lnTo>
                  <a:lnTo>
                    <a:pt x="301066" y="2730"/>
                  </a:lnTo>
                  <a:lnTo>
                    <a:pt x="257848" y="11023"/>
                  </a:lnTo>
                  <a:lnTo>
                    <a:pt x="216027" y="24739"/>
                  </a:lnTo>
                  <a:lnTo>
                    <a:pt x="176174" y="43726"/>
                  </a:lnTo>
                  <a:lnTo>
                    <a:pt x="138849" y="67830"/>
                  </a:lnTo>
                  <a:lnTo>
                    <a:pt x="104609" y="96926"/>
                  </a:lnTo>
                  <a:lnTo>
                    <a:pt x="74015" y="130860"/>
                  </a:lnTo>
                  <a:lnTo>
                    <a:pt x="47625" y="169494"/>
                  </a:lnTo>
                  <a:lnTo>
                    <a:pt x="26644" y="211302"/>
                  </a:lnTo>
                  <a:lnTo>
                    <a:pt x="11811" y="254520"/>
                  </a:lnTo>
                  <a:lnTo>
                    <a:pt x="2984" y="298577"/>
                  </a:lnTo>
                  <a:lnTo>
                    <a:pt x="0" y="342912"/>
                  </a:lnTo>
                  <a:lnTo>
                    <a:pt x="2730" y="386981"/>
                  </a:lnTo>
                  <a:lnTo>
                    <a:pt x="11023" y="430199"/>
                  </a:lnTo>
                  <a:lnTo>
                    <a:pt x="24726" y="472008"/>
                  </a:lnTo>
                  <a:lnTo>
                    <a:pt x="43713" y="511860"/>
                  </a:lnTo>
                  <a:lnTo>
                    <a:pt x="67830" y="549198"/>
                  </a:lnTo>
                  <a:lnTo>
                    <a:pt x="96913" y="583438"/>
                  </a:lnTo>
                  <a:lnTo>
                    <a:pt x="130848" y="614032"/>
                  </a:lnTo>
                  <a:lnTo>
                    <a:pt x="169481" y="640422"/>
                  </a:lnTo>
                  <a:lnTo>
                    <a:pt x="211289" y="661403"/>
                  </a:lnTo>
                  <a:lnTo>
                    <a:pt x="254495" y="676236"/>
                  </a:lnTo>
                  <a:lnTo>
                    <a:pt x="298564" y="685076"/>
                  </a:lnTo>
                  <a:lnTo>
                    <a:pt x="342900" y="688047"/>
                  </a:lnTo>
                  <a:lnTo>
                    <a:pt x="386956" y="685317"/>
                  </a:lnTo>
                  <a:lnTo>
                    <a:pt x="430174" y="677024"/>
                  </a:lnTo>
                  <a:lnTo>
                    <a:pt x="471982" y="663321"/>
                  </a:lnTo>
                  <a:lnTo>
                    <a:pt x="511835" y="644334"/>
                  </a:lnTo>
                  <a:lnTo>
                    <a:pt x="549173" y="620217"/>
                  </a:lnTo>
                  <a:lnTo>
                    <a:pt x="583412" y="591121"/>
                  </a:lnTo>
                  <a:lnTo>
                    <a:pt x="614006" y="557199"/>
                  </a:lnTo>
                  <a:lnTo>
                    <a:pt x="640397" y="518566"/>
                  </a:lnTo>
                  <a:lnTo>
                    <a:pt x="661200" y="477062"/>
                  </a:lnTo>
                  <a:lnTo>
                    <a:pt x="676071" y="433730"/>
                  </a:lnTo>
                  <a:lnTo>
                    <a:pt x="684987" y="389191"/>
                  </a:lnTo>
                  <a:lnTo>
                    <a:pt x="687959" y="344030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460" y="2193398"/>
              <a:ext cx="197871" cy="19790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20003" y="1901661"/>
              <a:ext cx="401955" cy="401320"/>
            </a:xfrm>
            <a:custGeom>
              <a:avLst/>
              <a:gdLst/>
              <a:ahLst/>
              <a:cxnLst/>
              <a:rect l="l" t="t" r="r" b="b"/>
              <a:pathLst>
                <a:path w="401955" h="401319">
                  <a:moveTo>
                    <a:pt x="312184" y="0"/>
                  </a:moveTo>
                  <a:lnTo>
                    <a:pt x="304490" y="0"/>
                  </a:lnTo>
                  <a:lnTo>
                    <a:pt x="302098" y="941"/>
                  </a:lnTo>
                  <a:lnTo>
                    <a:pt x="300333" y="2745"/>
                  </a:lnTo>
                  <a:lnTo>
                    <a:pt x="213857" y="89208"/>
                  </a:lnTo>
                  <a:lnTo>
                    <a:pt x="212868" y="91601"/>
                  </a:lnTo>
                  <a:lnTo>
                    <a:pt x="212860" y="174911"/>
                  </a:lnTo>
                  <a:lnTo>
                    <a:pt x="3843" y="383943"/>
                  </a:lnTo>
                  <a:lnTo>
                    <a:pt x="101" y="387551"/>
                  </a:lnTo>
                  <a:lnTo>
                    <a:pt x="0" y="393512"/>
                  </a:lnTo>
                  <a:lnTo>
                    <a:pt x="7223" y="400988"/>
                  </a:lnTo>
                  <a:lnTo>
                    <a:pt x="13185" y="401097"/>
                  </a:lnTo>
                  <a:lnTo>
                    <a:pt x="17154" y="397254"/>
                  </a:lnTo>
                  <a:lnTo>
                    <a:pt x="226171" y="188222"/>
                  </a:lnTo>
                  <a:lnTo>
                    <a:pt x="309486" y="188222"/>
                  </a:lnTo>
                  <a:lnTo>
                    <a:pt x="311879" y="187233"/>
                  </a:lnTo>
                  <a:lnTo>
                    <a:pt x="329717" y="169396"/>
                  </a:lnTo>
                  <a:lnTo>
                    <a:pt x="244996" y="169396"/>
                  </a:lnTo>
                  <a:lnTo>
                    <a:pt x="258306" y="156085"/>
                  </a:lnTo>
                  <a:lnTo>
                    <a:pt x="231685" y="156085"/>
                  </a:lnTo>
                  <a:lnTo>
                    <a:pt x="231685" y="97993"/>
                  </a:lnTo>
                  <a:lnTo>
                    <a:pt x="297501" y="32159"/>
                  </a:lnTo>
                  <a:lnTo>
                    <a:pt x="316397" y="32159"/>
                  </a:lnTo>
                  <a:lnTo>
                    <a:pt x="316397" y="4157"/>
                  </a:lnTo>
                  <a:lnTo>
                    <a:pt x="312184" y="0"/>
                  </a:lnTo>
                  <a:close/>
                </a:path>
                <a:path w="401955" h="401319">
                  <a:moveTo>
                    <a:pt x="395609" y="103508"/>
                  </a:moveTo>
                  <a:lnTo>
                    <a:pt x="368871" y="103508"/>
                  </a:lnTo>
                  <a:lnTo>
                    <a:pt x="303094" y="169396"/>
                  </a:lnTo>
                  <a:lnTo>
                    <a:pt x="329717" y="169396"/>
                  </a:lnTo>
                  <a:lnTo>
                    <a:pt x="395609" y="103508"/>
                  </a:lnTo>
                  <a:close/>
                </a:path>
                <a:path w="401955" h="401319">
                  <a:moveTo>
                    <a:pt x="316397" y="32159"/>
                  </a:moveTo>
                  <a:lnTo>
                    <a:pt x="297501" y="32159"/>
                  </a:lnTo>
                  <a:lnTo>
                    <a:pt x="297572" y="90197"/>
                  </a:lnTo>
                  <a:lnTo>
                    <a:pt x="231685" y="156085"/>
                  </a:lnTo>
                  <a:lnTo>
                    <a:pt x="258306" y="156085"/>
                  </a:lnTo>
                  <a:lnTo>
                    <a:pt x="310882" y="103508"/>
                  </a:lnTo>
                  <a:lnTo>
                    <a:pt x="395609" y="103508"/>
                  </a:lnTo>
                  <a:lnTo>
                    <a:pt x="401029" y="98056"/>
                  </a:lnTo>
                  <a:lnTo>
                    <a:pt x="401892" y="94009"/>
                  </a:lnTo>
                  <a:lnTo>
                    <a:pt x="398912" y="86973"/>
                  </a:lnTo>
                  <a:lnTo>
                    <a:pt x="395539" y="84682"/>
                  </a:lnTo>
                  <a:lnTo>
                    <a:pt x="316397" y="84682"/>
                  </a:lnTo>
                  <a:lnTo>
                    <a:pt x="316397" y="32159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object 31">
            <a:extLst>
              <a:ext uri="{FF2B5EF4-FFF2-40B4-BE49-F238E27FC236}">
                <a16:creationId xmlns:a16="http://schemas.microsoft.com/office/drawing/2014/main" id="{4A472D55-9F37-99D2-65DD-85E7962FFCC8}"/>
              </a:ext>
            </a:extLst>
          </p:cNvPr>
          <p:cNvSpPr txBox="1"/>
          <p:nvPr/>
        </p:nvSpPr>
        <p:spPr>
          <a:xfrm>
            <a:off x="2049002" y="1079482"/>
            <a:ext cx="9246761" cy="48237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-1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800" b="1" kern="1200" spc="-1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3) Supporto </a:t>
            </a:r>
            <a:r>
              <a:rPr kumimoji="0" lang="it-IT" sz="1800" b="1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 tematiche «comuni a più enti» che possono ritardare l’iter autorizzativo</a:t>
            </a: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800" kern="1200" spc="-1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Ad esempio:</a:t>
            </a:r>
            <a:endParaRPr kumimoji="0" lang="it-IT" sz="1800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8450" indent="-285750">
              <a:spcBef>
                <a:spcPts val="95"/>
              </a:spcBef>
              <a:buClrTx/>
              <a:buFontTx/>
              <a:buChar char="-"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Aggiornamento normativo – impatto sullo svolgimento degli iter autorizzativi, nuova associazione procedimento/impianti FER</a:t>
            </a:r>
          </a:p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Nuove tipologie impiantistiche</a:t>
            </a:r>
          </a:p>
          <a:p>
            <a:pPr marL="298450" indent="-285750">
              <a:spcBef>
                <a:spcPts val="95"/>
              </a:spcBef>
              <a:buClrTx/>
              <a:buFontTx/>
              <a:buChar char="-"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Altro segnalato dagli Enti e/o rilevato dalla TF durante la collaborazione</a:t>
            </a:r>
          </a:p>
          <a:p>
            <a:pPr marL="12700">
              <a:spcBef>
                <a:spcPts val="95"/>
              </a:spcBef>
              <a:buClrTx/>
              <a:defRPr/>
            </a:pPr>
            <a:endParaRPr lang="it-IT" sz="1800" kern="1200" spc="-5" dirty="0">
              <a:solidFill>
                <a:srgbClr val="2D2F92"/>
              </a:solidFill>
              <a:latin typeface="Calibri"/>
              <a:ea typeface="+mn-ea"/>
              <a:cs typeface="Calibri"/>
            </a:endParaRP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1800" kern="1200" spc="-5" dirty="0">
              <a:solidFill>
                <a:srgbClr val="2D2F92"/>
              </a:solidFill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800" b="1" kern="1200" spc="-1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Modalità di supporto</a:t>
            </a:r>
            <a:endParaRPr kumimoji="0" lang="it-IT" sz="1800" b="1" i="0" u="none" strike="noStrike" kern="1200" cap="none" spc="-1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«CASSETTA DEGLI ATTREZZI» 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Vademecum</a:t>
            </a:r>
            <a:endParaRPr lang="it-IT" sz="1800" kern="1200" spc="-10" dirty="0">
              <a:solidFill>
                <a:srgbClr val="2D2F92"/>
              </a:solidFill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Schemi procedurali e diagrammi di flusso</a:t>
            </a:r>
            <a:endParaRPr lang="it-IT" sz="1800" kern="1200" spc="-10" dirty="0">
              <a:solidFill>
                <a:srgbClr val="2D2F92"/>
              </a:solidFill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1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S</a:t>
            </a:r>
            <a:r>
              <a:rPr kumimoji="0" lang="it-IT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intesi aggiornamento normativo riferito a temi specifici, indicazioni di portali dedicati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1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Webinar tematici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1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Condivisione di risposte puntuali (FAQ)</a:t>
            </a: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351231" y="214204"/>
            <a:ext cx="987671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z="2800" b="1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lang="it-IT" b="0" spc="-5" dirty="0">
                <a:solidFill>
                  <a:srgbClr val="756F6F"/>
                </a:solidFill>
                <a:sym typeface="Calibri"/>
              </a:rPr>
              <a:t>TF Valutazioni e Autorizzazioni Ambientali</a:t>
            </a:r>
            <a:endParaRPr b="0" spc="-10" dirty="0">
              <a:solidFill>
                <a:srgbClr val="756F6F"/>
              </a:solidFill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049002" y="805759"/>
            <a:ext cx="9531433" cy="56804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-1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800" b="1" kern="1200" spc="-1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C</a:t>
            </a:r>
            <a:r>
              <a:rPr kumimoji="0" sz="1800" b="1" i="0" u="none" strike="noStrike" kern="1200" cap="none" spc="-1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riticità</a:t>
            </a:r>
            <a:r>
              <a:rPr kumimoji="0" lang="it-IT" sz="1800" b="1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rilevate</a:t>
            </a:r>
            <a:endParaRPr kumimoji="0" lang="it-IT" sz="1800" b="1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Mancanza di personale con competenze specifiche autorizzative e procedurali</a:t>
            </a:r>
          </a:p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Ritardi per le correlazioni valutative tra Autorità Competente e Autorità Procedente </a:t>
            </a:r>
          </a:p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Ritardi nella ricezione dei pareri dei Soggetti Competenti in Materia Ambientale</a:t>
            </a:r>
          </a:p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Ritardi condizionati da diverse tempistiche  nell’ espressione di altri  pareri vincolanti ove previsti</a:t>
            </a:r>
          </a:p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Criticità legate alla non completa digitalizzazione durante le fasi di Valutazione/Verifica e al caricamento dei dati.</a:t>
            </a: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1800" kern="1200" spc="-5" dirty="0">
              <a:solidFill>
                <a:srgbClr val="2D2F92"/>
              </a:solidFill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800" b="1" kern="1200" spc="-1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Supporto alle criticità</a:t>
            </a:r>
            <a:endParaRPr kumimoji="0" lang="it-IT" sz="1800" b="1" i="0" u="none" strike="noStrike" kern="1200" cap="none" spc="-1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«CASSETTA DEGLI ATTREZZI» 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Elaborazione di vademecum, </a:t>
            </a:r>
            <a:r>
              <a:rPr lang="it-IT" sz="1800" kern="1200" spc="-1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s</a:t>
            </a:r>
            <a:r>
              <a:rPr kumimoji="0" lang="it-IT" sz="1800" b="0" i="0" u="none" strike="noStrike" kern="1200" cap="none" spc="-10" normalizeH="0" baseline="0" noProof="0" dirty="0" err="1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chemi</a:t>
            </a:r>
            <a:r>
              <a:rPr kumimoji="0" lang="it-IT" sz="1800" b="0" i="0" u="none" strike="noStrike" kern="1200" cap="none" spc="-10" normalizeH="0" baseline="0" noProof="0" dirty="0">
                <a:ln>
                  <a:noFill/>
                </a:ln>
                <a:solidFill>
                  <a:srgbClr val="2D2F9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procedurali, sintesi normativa e approfondimenti  riferiti a temi specifici da mettere a disposizione del personale comunale coinvolto nella procedura VAS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1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Elaborazione di schemi di flusso  al fine  di ridurre le tempistiche nella elaborazione dei pareri e migliore coordinamento tra diverse procedure</a:t>
            </a:r>
          </a:p>
          <a:p>
            <a:pPr marL="285750" indent="-285750">
              <a:spcBef>
                <a:spcPts val="5"/>
              </a:spcBef>
              <a:buClrTx/>
              <a:buFontTx/>
              <a:buChar char="-"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cs typeface="Calibri"/>
              </a:rPr>
              <a:t>Completamento della digitalizzazione  relativa alle fasi di Valutazione/Verifica.</a:t>
            </a:r>
            <a:endParaRPr lang="it-IT" sz="1800" kern="1200" spc="-10" dirty="0">
              <a:solidFill>
                <a:srgbClr val="2D2F92"/>
              </a:solidFill>
              <a:latin typeface="Calibri"/>
              <a:ea typeface="+mn-ea"/>
              <a:cs typeface="Calibri"/>
            </a:endParaRPr>
          </a:p>
          <a:p>
            <a:pPr marL="298450" indent="-285750">
              <a:spcBef>
                <a:spcPts val="95"/>
              </a:spcBef>
              <a:buClrTx/>
              <a:buFontTx/>
              <a:buChar char="-"/>
              <a:defRPr/>
            </a:pPr>
            <a:r>
              <a:rPr lang="it-IT" sz="1800" kern="1200" spc="-10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Attivazione di meccanismi che promuovano ed assicurino l’effettivo caricamento completo di tutti i dati e delle informazioni sulla procedura, nonché la formale archiviazione del procedimento </a:t>
            </a:r>
          </a:p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it-IT" sz="1800" b="0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676400" y="939957"/>
            <a:ext cx="0" cy="5226685"/>
          </a:xfrm>
          <a:custGeom>
            <a:avLst/>
            <a:gdLst/>
            <a:ahLst/>
            <a:cxnLst/>
            <a:rect l="l" t="t" r="r" b="b"/>
            <a:pathLst>
              <a:path h="5226685">
                <a:moveTo>
                  <a:pt x="0" y="0"/>
                </a:moveTo>
                <a:lnTo>
                  <a:pt x="0" y="5226177"/>
                </a:lnTo>
              </a:path>
            </a:pathLst>
          </a:custGeom>
          <a:ln w="12700">
            <a:solidFill>
              <a:srgbClr val="3E6D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86577" y="2227281"/>
            <a:ext cx="675822" cy="642764"/>
          </a:xfrm>
          <a:custGeom>
            <a:avLst/>
            <a:gdLst/>
            <a:ahLst/>
            <a:cxnLst/>
            <a:rect l="l" t="t" r="r" b="b"/>
            <a:pathLst>
              <a:path w="525780" h="512444">
                <a:moveTo>
                  <a:pt x="265950" y="454355"/>
                </a:moveTo>
                <a:lnTo>
                  <a:pt x="259346" y="446582"/>
                </a:lnTo>
                <a:lnTo>
                  <a:pt x="250482" y="445871"/>
                </a:lnTo>
                <a:lnTo>
                  <a:pt x="250799" y="446354"/>
                </a:lnTo>
                <a:lnTo>
                  <a:pt x="202984" y="432435"/>
                </a:lnTo>
                <a:lnTo>
                  <a:pt x="160959" y="408279"/>
                </a:lnTo>
                <a:lnTo>
                  <a:pt x="126009" y="375450"/>
                </a:lnTo>
                <a:lnTo>
                  <a:pt x="99479" y="335495"/>
                </a:lnTo>
                <a:lnTo>
                  <a:pt x="82651" y="289966"/>
                </a:lnTo>
                <a:lnTo>
                  <a:pt x="76847" y="240411"/>
                </a:lnTo>
                <a:lnTo>
                  <a:pt x="77927" y="221488"/>
                </a:lnTo>
                <a:lnTo>
                  <a:pt x="80695" y="202742"/>
                </a:lnTo>
                <a:lnTo>
                  <a:pt x="81343" y="202742"/>
                </a:lnTo>
                <a:lnTo>
                  <a:pt x="96012" y="228193"/>
                </a:lnTo>
                <a:lnTo>
                  <a:pt x="100228" y="232994"/>
                </a:lnTo>
                <a:lnTo>
                  <a:pt x="105752" y="235699"/>
                </a:lnTo>
                <a:lnTo>
                  <a:pt x="111899" y="236131"/>
                </a:lnTo>
                <a:lnTo>
                  <a:pt x="117932" y="234099"/>
                </a:lnTo>
                <a:lnTo>
                  <a:pt x="122720" y="229882"/>
                </a:lnTo>
                <a:lnTo>
                  <a:pt x="125425" y="224345"/>
                </a:lnTo>
                <a:lnTo>
                  <a:pt x="125857" y="218186"/>
                </a:lnTo>
                <a:lnTo>
                  <a:pt x="123825" y="212140"/>
                </a:lnTo>
                <a:lnTo>
                  <a:pt x="87642" y="149428"/>
                </a:lnTo>
                <a:lnTo>
                  <a:pt x="84150" y="146735"/>
                </a:lnTo>
                <a:lnTo>
                  <a:pt x="75946" y="144526"/>
                </a:lnTo>
                <a:lnTo>
                  <a:pt x="71564" y="145097"/>
                </a:lnTo>
                <a:lnTo>
                  <a:pt x="8559" y="181533"/>
                </a:lnTo>
                <a:lnTo>
                  <a:pt x="3606" y="185547"/>
                </a:lnTo>
                <a:lnTo>
                  <a:pt x="685" y="190969"/>
                </a:lnTo>
                <a:lnTo>
                  <a:pt x="0" y="197091"/>
                </a:lnTo>
                <a:lnTo>
                  <a:pt x="1778" y="203212"/>
                </a:lnTo>
                <a:lnTo>
                  <a:pt x="49110" y="195110"/>
                </a:lnTo>
                <a:lnTo>
                  <a:pt x="45897" y="217652"/>
                </a:lnTo>
                <a:lnTo>
                  <a:pt x="49695" y="289623"/>
                </a:lnTo>
                <a:lnTo>
                  <a:pt x="64084" y="335622"/>
                </a:lnTo>
                <a:lnTo>
                  <a:pt x="87020" y="377278"/>
                </a:lnTo>
                <a:lnTo>
                  <a:pt x="117551" y="413461"/>
                </a:lnTo>
                <a:lnTo>
                  <a:pt x="154711" y="443064"/>
                </a:lnTo>
                <a:lnTo>
                  <a:pt x="197586" y="464947"/>
                </a:lnTo>
                <a:lnTo>
                  <a:pt x="245198" y="478002"/>
                </a:lnTo>
                <a:lnTo>
                  <a:pt x="256781" y="478713"/>
                </a:lnTo>
                <a:lnTo>
                  <a:pt x="264528" y="472097"/>
                </a:lnTo>
                <a:lnTo>
                  <a:pt x="265950" y="454355"/>
                </a:lnTo>
                <a:close/>
              </a:path>
              <a:path w="525780" h="512444">
                <a:moveTo>
                  <a:pt x="473494" y="18605"/>
                </a:moveTo>
                <a:lnTo>
                  <a:pt x="466318" y="11417"/>
                </a:lnTo>
                <a:lnTo>
                  <a:pt x="448614" y="11417"/>
                </a:lnTo>
                <a:lnTo>
                  <a:pt x="441426" y="18605"/>
                </a:lnTo>
                <a:lnTo>
                  <a:pt x="441426" y="56794"/>
                </a:lnTo>
                <a:lnTo>
                  <a:pt x="404837" y="31432"/>
                </a:lnTo>
                <a:lnTo>
                  <a:pt x="401370" y="29019"/>
                </a:lnTo>
                <a:lnTo>
                  <a:pt x="357924" y="10375"/>
                </a:lnTo>
                <a:lnTo>
                  <a:pt x="312458" y="736"/>
                </a:lnTo>
                <a:lnTo>
                  <a:pt x="266319" y="0"/>
                </a:lnTo>
                <a:lnTo>
                  <a:pt x="220878" y="8064"/>
                </a:lnTo>
                <a:lnTo>
                  <a:pt x="177507" y="24803"/>
                </a:lnTo>
                <a:lnTo>
                  <a:pt x="137566" y="50126"/>
                </a:lnTo>
                <a:lnTo>
                  <a:pt x="102412" y="83921"/>
                </a:lnTo>
                <a:lnTo>
                  <a:pt x="97586" y="96951"/>
                </a:lnTo>
                <a:lnTo>
                  <a:pt x="99263" y="102882"/>
                </a:lnTo>
                <a:lnTo>
                  <a:pt x="103225" y="107873"/>
                </a:lnTo>
                <a:lnTo>
                  <a:pt x="108813" y="110947"/>
                </a:lnTo>
                <a:lnTo>
                  <a:pt x="114935" y="111607"/>
                </a:lnTo>
                <a:lnTo>
                  <a:pt x="120840" y="109918"/>
                </a:lnTo>
                <a:lnTo>
                  <a:pt x="125831" y="105956"/>
                </a:lnTo>
                <a:lnTo>
                  <a:pt x="160578" y="72974"/>
                </a:lnTo>
                <a:lnTo>
                  <a:pt x="200571" y="49453"/>
                </a:lnTo>
                <a:lnTo>
                  <a:pt x="244055" y="35547"/>
                </a:lnTo>
                <a:lnTo>
                  <a:pt x="289306" y="31432"/>
                </a:lnTo>
                <a:lnTo>
                  <a:pt x="334581" y="37236"/>
                </a:lnTo>
                <a:lnTo>
                  <a:pt x="378142" y="53136"/>
                </a:lnTo>
                <a:lnTo>
                  <a:pt x="418261" y="79286"/>
                </a:lnTo>
                <a:lnTo>
                  <a:pt x="389483" y="79527"/>
                </a:lnTo>
                <a:lnTo>
                  <a:pt x="380631" y="79527"/>
                </a:lnTo>
                <a:lnTo>
                  <a:pt x="373456" y="86715"/>
                </a:lnTo>
                <a:lnTo>
                  <a:pt x="373456" y="104470"/>
                </a:lnTo>
                <a:lnTo>
                  <a:pt x="380631" y="111658"/>
                </a:lnTo>
                <a:lnTo>
                  <a:pt x="455383" y="111658"/>
                </a:lnTo>
                <a:lnTo>
                  <a:pt x="455993" y="111696"/>
                </a:lnTo>
                <a:lnTo>
                  <a:pt x="456615" y="111696"/>
                </a:lnTo>
                <a:lnTo>
                  <a:pt x="457225" y="111658"/>
                </a:lnTo>
                <a:lnTo>
                  <a:pt x="460311" y="111658"/>
                </a:lnTo>
                <a:lnTo>
                  <a:pt x="463334" y="110731"/>
                </a:lnTo>
                <a:lnTo>
                  <a:pt x="465886" y="109004"/>
                </a:lnTo>
                <a:lnTo>
                  <a:pt x="467004" y="108280"/>
                </a:lnTo>
                <a:lnTo>
                  <a:pt x="467487" y="107873"/>
                </a:lnTo>
                <a:lnTo>
                  <a:pt x="468528" y="107073"/>
                </a:lnTo>
                <a:lnTo>
                  <a:pt x="471665" y="104076"/>
                </a:lnTo>
                <a:lnTo>
                  <a:pt x="473468" y="99936"/>
                </a:lnTo>
                <a:lnTo>
                  <a:pt x="473494" y="56794"/>
                </a:lnTo>
                <a:lnTo>
                  <a:pt x="473494" y="18605"/>
                </a:lnTo>
                <a:close/>
              </a:path>
              <a:path w="525780" h="512444">
                <a:moveTo>
                  <a:pt x="525767" y="240411"/>
                </a:moveTo>
                <a:lnTo>
                  <a:pt x="522008" y="197688"/>
                </a:lnTo>
                <a:lnTo>
                  <a:pt x="510768" y="156311"/>
                </a:lnTo>
                <a:lnTo>
                  <a:pt x="496417" y="145872"/>
                </a:lnTo>
                <a:lnTo>
                  <a:pt x="490131" y="146875"/>
                </a:lnTo>
                <a:lnTo>
                  <a:pt x="484720" y="150241"/>
                </a:lnTo>
                <a:lnTo>
                  <a:pt x="481152" y="155257"/>
                </a:lnTo>
                <a:lnTo>
                  <a:pt x="479717" y="161251"/>
                </a:lnTo>
                <a:lnTo>
                  <a:pt x="480707" y="167551"/>
                </a:lnTo>
                <a:lnTo>
                  <a:pt x="492213" y="214363"/>
                </a:lnTo>
                <a:lnTo>
                  <a:pt x="492823" y="261035"/>
                </a:lnTo>
                <a:lnTo>
                  <a:pt x="483260" y="305968"/>
                </a:lnTo>
                <a:lnTo>
                  <a:pt x="464261" y="347560"/>
                </a:lnTo>
                <a:lnTo>
                  <a:pt x="436575" y="384187"/>
                </a:lnTo>
                <a:lnTo>
                  <a:pt x="400926" y="414248"/>
                </a:lnTo>
                <a:lnTo>
                  <a:pt x="358051" y="436105"/>
                </a:lnTo>
                <a:lnTo>
                  <a:pt x="355739" y="436956"/>
                </a:lnTo>
                <a:lnTo>
                  <a:pt x="370332" y="411416"/>
                </a:lnTo>
                <a:lnTo>
                  <a:pt x="372351" y="405345"/>
                </a:lnTo>
                <a:lnTo>
                  <a:pt x="371919" y="399173"/>
                </a:lnTo>
                <a:lnTo>
                  <a:pt x="369201" y="393623"/>
                </a:lnTo>
                <a:lnTo>
                  <a:pt x="364401" y="389407"/>
                </a:lnTo>
                <a:lnTo>
                  <a:pt x="358343" y="387375"/>
                </a:lnTo>
                <a:lnTo>
                  <a:pt x="352183" y="387819"/>
                </a:lnTo>
                <a:lnTo>
                  <a:pt x="346646" y="390537"/>
                </a:lnTo>
                <a:lnTo>
                  <a:pt x="342430" y="395351"/>
                </a:lnTo>
                <a:lnTo>
                  <a:pt x="308762" y="454545"/>
                </a:lnTo>
                <a:lnTo>
                  <a:pt x="306755" y="460603"/>
                </a:lnTo>
                <a:lnTo>
                  <a:pt x="307200" y="466737"/>
                </a:lnTo>
                <a:lnTo>
                  <a:pt x="309905" y="472262"/>
                </a:lnTo>
                <a:lnTo>
                  <a:pt x="314693" y="476465"/>
                </a:lnTo>
                <a:lnTo>
                  <a:pt x="373773" y="510286"/>
                </a:lnTo>
                <a:lnTo>
                  <a:pt x="379831" y="512318"/>
                </a:lnTo>
                <a:lnTo>
                  <a:pt x="385991" y="511873"/>
                </a:lnTo>
                <a:lnTo>
                  <a:pt x="391528" y="509155"/>
                </a:lnTo>
                <a:lnTo>
                  <a:pt x="395744" y="504342"/>
                </a:lnTo>
                <a:lnTo>
                  <a:pt x="397764" y="498271"/>
                </a:lnTo>
                <a:lnTo>
                  <a:pt x="397319" y="492112"/>
                </a:lnTo>
                <a:lnTo>
                  <a:pt x="394614" y="486562"/>
                </a:lnTo>
                <a:lnTo>
                  <a:pt x="389801" y="482333"/>
                </a:lnTo>
                <a:lnTo>
                  <a:pt x="364794" y="468122"/>
                </a:lnTo>
                <a:lnTo>
                  <a:pt x="410337" y="446697"/>
                </a:lnTo>
                <a:lnTo>
                  <a:pt x="449618" y="416941"/>
                </a:lnTo>
                <a:lnTo>
                  <a:pt x="481723" y="380123"/>
                </a:lnTo>
                <a:lnTo>
                  <a:pt x="505726" y="337566"/>
                </a:lnTo>
                <a:lnTo>
                  <a:pt x="520712" y="290563"/>
                </a:lnTo>
                <a:lnTo>
                  <a:pt x="525767" y="240411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58793" y="4088079"/>
            <a:ext cx="445005" cy="688340"/>
          </a:xfrm>
          <a:custGeom>
            <a:avLst/>
            <a:gdLst/>
            <a:ahLst/>
            <a:cxnLst/>
            <a:rect l="l" t="t" r="r" b="b"/>
            <a:pathLst>
              <a:path w="410844" h="547370">
                <a:moveTo>
                  <a:pt x="198348" y="177825"/>
                </a:moveTo>
                <a:lnTo>
                  <a:pt x="68402" y="177825"/>
                </a:lnTo>
                <a:lnTo>
                  <a:pt x="68402" y="191503"/>
                </a:lnTo>
                <a:lnTo>
                  <a:pt x="198348" y="191503"/>
                </a:lnTo>
                <a:lnTo>
                  <a:pt x="198348" y="177825"/>
                </a:lnTo>
                <a:close/>
              </a:path>
              <a:path w="410844" h="547370">
                <a:moveTo>
                  <a:pt x="341985" y="451421"/>
                </a:moveTo>
                <a:lnTo>
                  <a:pt x="68402" y="451421"/>
                </a:lnTo>
                <a:lnTo>
                  <a:pt x="68402" y="465099"/>
                </a:lnTo>
                <a:lnTo>
                  <a:pt x="341985" y="465099"/>
                </a:lnTo>
                <a:lnTo>
                  <a:pt x="341985" y="451421"/>
                </a:lnTo>
                <a:close/>
              </a:path>
              <a:path w="410844" h="547370">
                <a:moveTo>
                  <a:pt x="341985" y="396697"/>
                </a:moveTo>
                <a:lnTo>
                  <a:pt x="68402" y="396697"/>
                </a:lnTo>
                <a:lnTo>
                  <a:pt x="68402" y="410375"/>
                </a:lnTo>
                <a:lnTo>
                  <a:pt x="341985" y="410375"/>
                </a:lnTo>
                <a:lnTo>
                  <a:pt x="341985" y="396697"/>
                </a:lnTo>
                <a:close/>
              </a:path>
              <a:path w="410844" h="547370">
                <a:moveTo>
                  <a:pt x="341985" y="341972"/>
                </a:moveTo>
                <a:lnTo>
                  <a:pt x="68402" y="341972"/>
                </a:lnTo>
                <a:lnTo>
                  <a:pt x="68402" y="355663"/>
                </a:lnTo>
                <a:lnTo>
                  <a:pt x="341985" y="355663"/>
                </a:lnTo>
                <a:lnTo>
                  <a:pt x="341985" y="341972"/>
                </a:lnTo>
                <a:close/>
              </a:path>
              <a:path w="410844" h="547370">
                <a:moveTo>
                  <a:pt x="341985" y="287261"/>
                </a:moveTo>
                <a:lnTo>
                  <a:pt x="68402" y="287261"/>
                </a:lnTo>
                <a:lnTo>
                  <a:pt x="68402" y="300939"/>
                </a:lnTo>
                <a:lnTo>
                  <a:pt x="341985" y="300939"/>
                </a:lnTo>
                <a:lnTo>
                  <a:pt x="341985" y="287261"/>
                </a:lnTo>
                <a:close/>
              </a:path>
              <a:path w="410844" h="547370">
                <a:moveTo>
                  <a:pt x="341985" y="232537"/>
                </a:moveTo>
                <a:lnTo>
                  <a:pt x="68402" y="232537"/>
                </a:lnTo>
                <a:lnTo>
                  <a:pt x="68402" y="246214"/>
                </a:lnTo>
                <a:lnTo>
                  <a:pt x="341985" y="246214"/>
                </a:lnTo>
                <a:lnTo>
                  <a:pt x="341985" y="232537"/>
                </a:lnTo>
                <a:close/>
              </a:path>
              <a:path w="410844" h="547370">
                <a:moveTo>
                  <a:pt x="410387" y="147624"/>
                </a:moveTo>
                <a:lnTo>
                  <a:pt x="406374" y="143624"/>
                </a:lnTo>
                <a:lnTo>
                  <a:pt x="396697" y="133959"/>
                </a:lnTo>
                <a:lnTo>
                  <a:pt x="396697" y="157302"/>
                </a:lnTo>
                <a:lnTo>
                  <a:pt x="396697" y="533501"/>
                </a:lnTo>
                <a:lnTo>
                  <a:pt x="13677" y="533501"/>
                </a:lnTo>
                <a:lnTo>
                  <a:pt x="13677" y="13690"/>
                </a:lnTo>
                <a:lnTo>
                  <a:pt x="253072" y="13690"/>
                </a:lnTo>
                <a:lnTo>
                  <a:pt x="253072" y="157302"/>
                </a:lnTo>
                <a:lnTo>
                  <a:pt x="396697" y="157302"/>
                </a:lnTo>
                <a:lnTo>
                  <a:pt x="396697" y="133959"/>
                </a:lnTo>
                <a:lnTo>
                  <a:pt x="386943" y="124206"/>
                </a:lnTo>
                <a:lnTo>
                  <a:pt x="386943" y="143535"/>
                </a:lnTo>
                <a:lnTo>
                  <a:pt x="266750" y="143624"/>
                </a:lnTo>
                <a:lnTo>
                  <a:pt x="266776" y="23431"/>
                </a:lnTo>
                <a:lnTo>
                  <a:pt x="386943" y="143535"/>
                </a:lnTo>
                <a:lnTo>
                  <a:pt x="386943" y="124206"/>
                </a:lnTo>
                <a:lnTo>
                  <a:pt x="286169" y="23431"/>
                </a:lnTo>
                <a:lnTo>
                  <a:pt x="276428" y="13690"/>
                </a:lnTo>
                <a:lnTo>
                  <a:pt x="262737" y="0"/>
                </a:lnTo>
                <a:lnTo>
                  <a:pt x="0" y="0"/>
                </a:lnTo>
                <a:lnTo>
                  <a:pt x="0" y="547179"/>
                </a:lnTo>
                <a:lnTo>
                  <a:pt x="410387" y="547179"/>
                </a:lnTo>
                <a:lnTo>
                  <a:pt x="410387" y="533501"/>
                </a:lnTo>
                <a:lnTo>
                  <a:pt x="410387" y="147624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object 35"/>
          <p:cNvGrpSpPr/>
          <p:nvPr/>
        </p:nvGrpSpPr>
        <p:grpSpPr>
          <a:xfrm>
            <a:off x="701063" y="3079576"/>
            <a:ext cx="769857" cy="751008"/>
            <a:chOff x="586086" y="1901661"/>
            <a:chExt cx="735965" cy="735330"/>
          </a:xfrm>
        </p:grpSpPr>
        <p:sp>
          <p:nvSpPr>
            <p:cNvPr id="36" name="object 36"/>
            <p:cNvSpPr/>
            <p:nvPr/>
          </p:nvSpPr>
          <p:spPr>
            <a:xfrm>
              <a:off x="586079" y="1948637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39">
                  <a:moveTo>
                    <a:pt x="565607" y="343979"/>
                  </a:moveTo>
                  <a:lnTo>
                    <a:pt x="561098" y="299478"/>
                  </a:lnTo>
                  <a:lnTo>
                    <a:pt x="547585" y="256425"/>
                  </a:lnTo>
                  <a:lnTo>
                    <a:pt x="525068" y="216230"/>
                  </a:lnTo>
                  <a:lnTo>
                    <a:pt x="511556" y="229730"/>
                  </a:lnTo>
                  <a:lnTo>
                    <a:pt x="533311" y="271145"/>
                  </a:lnTo>
                  <a:lnTo>
                    <a:pt x="544753" y="314972"/>
                  </a:lnTo>
                  <a:lnTo>
                    <a:pt x="546188" y="359549"/>
                  </a:lnTo>
                  <a:lnTo>
                    <a:pt x="537946" y="403161"/>
                  </a:lnTo>
                  <a:lnTo>
                    <a:pt x="520331" y="444131"/>
                  </a:lnTo>
                  <a:lnTo>
                    <a:pt x="493674" y="480758"/>
                  </a:lnTo>
                  <a:lnTo>
                    <a:pt x="458304" y="511365"/>
                  </a:lnTo>
                  <a:lnTo>
                    <a:pt x="416890" y="533133"/>
                  </a:lnTo>
                  <a:lnTo>
                    <a:pt x="373062" y="544563"/>
                  </a:lnTo>
                  <a:lnTo>
                    <a:pt x="328498" y="545998"/>
                  </a:lnTo>
                  <a:lnTo>
                    <a:pt x="284886" y="537756"/>
                  </a:lnTo>
                  <a:lnTo>
                    <a:pt x="243916" y="520153"/>
                  </a:lnTo>
                  <a:lnTo>
                    <a:pt x="207276" y="493496"/>
                  </a:lnTo>
                  <a:lnTo>
                    <a:pt x="176682" y="458127"/>
                  </a:lnTo>
                  <a:lnTo>
                    <a:pt x="154914" y="416712"/>
                  </a:lnTo>
                  <a:lnTo>
                    <a:pt x="143471" y="372872"/>
                  </a:lnTo>
                  <a:lnTo>
                    <a:pt x="142036" y="328307"/>
                  </a:lnTo>
                  <a:lnTo>
                    <a:pt x="150291" y="284695"/>
                  </a:lnTo>
                  <a:lnTo>
                    <a:pt x="167894" y="243725"/>
                  </a:lnTo>
                  <a:lnTo>
                    <a:pt x="194551" y="207086"/>
                  </a:lnTo>
                  <a:lnTo>
                    <a:pt x="229920" y="176491"/>
                  </a:lnTo>
                  <a:lnTo>
                    <a:pt x="273519" y="153936"/>
                  </a:lnTo>
                  <a:lnTo>
                    <a:pt x="320230" y="142659"/>
                  </a:lnTo>
                  <a:lnTo>
                    <a:pt x="367995" y="142659"/>
                  </a:lnTo>
                  <a:lnTo>
                    <a:pt x="414718" y="153936"/>
                  </a:lnTo>
                  <a:lnTo>
                    <a:pt x="458304" y="176491"/>
                  </a:lnTo>
                  <a:lnTo>
                    <a:pt x="471805" y="162966"/>
                  </a:lnTo>
                  <a:lnTo>
                    <a:pt x="432739" y="140906"/>
                  </a:lnTo>
                  <a:lnTo>
                    <a:pt x="391325" y="127469"/>
                  </a:lnTo>
                  <a:lnTo>
                    <a:pt x="348792" y="122453"/>
                  </a:lnTo>
                  <a:lnTo>
                    <a:pt x="306412" y="125653"/>
                  </a:lnTo>
                  <a:lnTo>
                    <a:pt x="265404" y="136842"/>
                  </a:lnTo>
                  <a:lnTo>
                    <a:pt x="227012" y="155816"/>
                  </a:lnTo>
                  <a:lnTo>
                    <a:pt x="192493" y="182346"/>
                  </a:lnTo>
                  <a:lnTo>
                    <a:pt x="163068" y="216230"/>
                  </a:lnTo>
                  <a:lnTo>
                    <a:pt x="140995" y="255295"/>
                  </a:lnTo>
                  <a:lnTo>
                    <a:pt x="127571" y="296722"/>
                  </a:lnTo>
                  <a:lnTo>
                    <a:pt x="122555" y="339242"/>
                  </a:lnTo>
                  <a:lnTo>
                    <a:pt x="125755" y="381635"/>
                  </a:lnTo>
                  <a:lnTo>
                    <a:pt x="136944" y="422643"/>
                  </a:lnTo>
                  <a:lnTo>
                    <a:pt x="155905" y="461035"/>
                  </a:lnTo>
                  <a:lnTo>
                    <a:pt x="182448" y="495554"/>
                  </a:lnTo>
                  <a:lnTo>
                    <a:pt x="216331" y="524979"/>
                  </a:lnTo>
                  <a:lnTo>
                    <a:pt x="255397" y="547052"/>
                  </a:lnTo>
                  <a:lnTo>
                    <a:pt x="296811" y="560489"/>
                  </a:lnTo>
                  <a:lnTo>
                    <a:pt x="339344" y="565492"/>
                  </a:lnTo>
                  <a:lnTo>
                    <a:pt x="381723" y="562292"/>
                  </a:lnTo>
                  <a:lnTo>
                    <a:pt x="422732" y="551103"/>
                  </a:lnTo>
                  <a:lnTo>
                    <a:pt x="461124" y="532142"/>
                  </a:lnTo>
                  <a:lnTo>
                    <a:pt x="495642" y="505612"/>
                  </a:lnTo>
                  <a:lnTo>
                    <a:pt x="525068" y="471728"/>
                  </a:lnTo>
                  <a:lnTo>
                    <a:pt x="547585" y="431520"/>
                  </a:lnTo>
                  <a:lnTo>
                    <a:pt x="561098" y="388467"/>
                  </a:lnTo>
                  <a:lnTo>
                    <a:pt x="565607" y="343979"/>
                  </a:lnTo>
                  <a:close/>
                </a:path>
                <a:path w="688340" h="688339">
                  <a:moveTo>
                    <a:pt x="687959" y="344030"/>
                  </a:moveTo>
                  <a:lnTo>
                    <a:pt x="684987" y="298881"/>
                  </a:lnTo>
                  <a:lnTo>
                    <a:pt x="676071" y="254330"/>
                  </a:lnTo>
                  <a:lnTo>
                    <a:pt x="661200" y="210997"/>
                  </a:lnTo>
                  <a:lnTo>
                    <a:pt x="640397" y="169494"/>
                  </a:lnTo>
                  <a:lnTo>
                    <a:pt x="618312" y="169494"/>
                  </a:lnTo>
                  <a:lnTo>
                    <a:pt x="641134" y="211924"/>
                  </a:lnTo>
                  <a:lnTo>
                    <a:pt x="657110" y="256120"/>
                  </a:lnTo>
                  <a:lnTo>
                    <a:pt x="666407" y="301383"/>
                  </a:lnTo>
                  <a:lnTo>
                    <a:pt x="669163" y="347014"/>
                  </a:lnTo>
                  <a:lnTo>
                    <a:pt x="665556" y="392315"/>
                  </a:lnTo>
                  <a:lnTo>
                    <a:pt x="655713" y="436613"/>
                  </a:lnTo>
                  <a:lnTo>
                    <a:pt x="639800" y="479183"/>
                  </a:lnTo>
                  <a:lnTo>
                    <a:pt x="617982" y="519341"/>
                  </a:lnTo>
                  <a:lnTo>
                    <a:pt x="590384" y="556412"/>
                  </a:lnTo>
                  <a:lnTo>
                    <a:pt x="557187" y="589673"/>
                  </a:lnTo>
                  <a:lnTo>
                    <a:pt x="518541" y="618451"/>
                  </a:lnTo>
                  <a:lnTo>
                    <a:pt x="476110" y="641273"/>
                  </a:lnTo>
                  <a:lnTo>
                    <a:pt x="431914" y="657263"/>
                  </a:lnTo>
                  <a:lnTo>
                    <a:pt x="386651" y="666559"/>
                  </a:lnTo>
                  <a:lnTo>
                    <a:pt x="341020" y="669315"/>
                  </a:lnTo>
                  <a:lnTo>
                    <a:pt x="295719" y="665695"/>
                  </a:lnTo>
                  <a:lnTo>
                    <a:pt x="251434" y="655853"/>
                  </a:lnTo>
                  <a:lnTo>
                    <a:pt x="208864" y="639940"/>
                  </a:lnTo>
                  <a:lnTo>
                    <a:pt x="168694" y="618121"/>
                  </a:lnTo>
                  <a:lnTo>
                    <a:pt x="131635" y="590524"/>
                  </a:lnTo>
                  <a:lnTo>
                    <a:pt x="98374" y="557326"/>
                  </a:lnTo>
                  <a:lnTo>
                    <a:pt x="69608" y="518680"/>
                  </a:lnTo>
                  <a:lnTo>
                    <a:pt x="46774" y="476237"/>
                  </a:lnTo>
                  <a:lnTo>
                    <a:pt x="30797" y="432041"/>
                  </a:lnTo>
                  <a:lnTo>
                    <a:pt x="21501" y="386778"/>
                  </a:lnTo>
                  <a:lnTo>
                    <a:pt x="18732" y="341147"/>
                  </a:lnTo>
                  <a:lnTo>
                    <a:pt x="22352" y="295846"/>
                  </a:lnTo>
                  <a:lnTo>
                    <a:pt x="32194" y="251561"/>
                  </a:lnTo>
                  <a:lnTo>
                    <a:pt x="48107" y="208991"/>
                  </a:lnTo>
                  <a:lnTo>
                    <a:pt x="69938" y="168821"/>
                  </a:lnTo>
                  <a:lnTo>
                    <a:pt x="97523" y="131762"/>
                  </a:lnTo>
                  <a:lnTo>
                    <a:pt x="130721" y="98488"/>
                  </a:lnTo>
                  <a:lnTo>
                    <a:pt x="169379" y="69710"/>
                  </a:lnTo>
                  <a:lnTo>
                    <a:pt x="210591" y="47472"/>
                  </a:lnTo>
                  <a:lnTo>
                    <a:pt x="253885" y="31584"/>
                  </a:lnTo>
                  <a:lnTo>
                    <a:pt x="298577" y="22047"/>
                  </a:lnTo>
                  <a:lnTo>
                    <a:pt x="343954" y="18872"/>
                  </a:lnTo>
                  <a:lnTo>
                    <a:pt x="389343" y="22047"/>
                  </a:lnTo>
                  <a:lnTo>
                    <a:pt x="434022" y="31584"/>
                  </a:lnTo>
                  <a:lnTo>
                    <a:pt x="477329" y="47472"/>
                  </a:lnTo>
                  <a:lnTo>
                    <a:pt x="518541" y="69710"/>
                  </a:lnTo>
                  <a:lnTo>
                    <a:pt x="518541" y="47637"/>
                  </a:lnTo>
                  <a:lnTo>
                    <a:pt x="476732" y="26657"/>
                  </a:lnTo>
                  <a:lnTo>
                    <a:pt x="433514" y="11823"/>
                  </a:lnTo>
                  <a:lnTo>
                    <a:pt x="389458" y="2984"/>
                  </a:lnTo>
                  <a:lnTo>
                    <a:pt x="345122" y="0"/>
                  </a:lnTo>
                  <a:lnTo>
                    <a:pt x="301066" y="2730"/>
                  </a:lnTo>
                  <a:lnTo>
                    <a:pt x="257848" y="11023"/>
                  </a:lnTo>
                  <a:lnTo>
                    <a:pt x="216027" y="24739"/>
                  </a:lnTo>
                  <a:lnTo>
                    <a:pt x="176174" y="43726"/>
                  </a:lnTo>
                  <a:lnTo>
                    <a:pt x="138849" y="67830"/>
                  </a:lnTo>
                  <a:lnTo>
                    <a:pt x="104609" y="96926"/>
                  </a:lnTo>
                  <a:lnTo>
                    <a:pt x="74015" y="130860"/>
                  </a:lnTo>
                  <a:lnTo>
                    <a:pt x="47625" y="169494"/>
                  </a:lnTo>
                  <a:lnTo>
                    <a:pt x="26644" y="211302"/>
                  </a:lnTo>
                  <a:lnTo>
                    <a:pt x="11811" y="254520"/>
                  </a:lnTo>
                  <a:lnTo>
                    <a:pt x="2984" y="298577"/>
                  </a:lnTo>
                  <a:lnTo>
                    <a:pt x="0" y="342912"/>
                  </a:lnTo>
                  <a:lnTo>
                    <a:pt x="2730" y="386981"/>
                  </a:lnTo>
                  <a:lnTo>
                    <a:pt x="11023" y="430199"/>
                  </a:lnTo>
                  <a:lnTo>
                    <a:pt x="24726" y="472008"/>
                  </a:lnTo>
                  <a:lnTo>
                    <a:pt x="43713" y="511860"/>
                  </a:lnTo>
                  <a:lnTo>
                    <a:pt x="67830" y="549198"/>
                  </a:lnTo>
                  <a:lnTo>
                    <a:pt x="96913" y="583438"/>
                  </a:lnTo>
                  <a:lnTo>
                    <a:pt x="130848" y="614032"/>
                  </a:lnTo>
                  <a:lnTo>
                    <a:pt x="169481" y="640422"/>
                  </a:lnTo>
                  <a:lnTo>
                    <a:pt x="211289" y="661403"/>
                  </a:lnTo>
                  <a:lnTo>
                    <a:pt x="254495" y="676236"/>
                  </a:lnTo>
                  <a:lnTo>
                    <a:pt x="298564" y="685076"/>
                  </a:lnTo>
                  <a:lnTo>
                    <a:pt x="342900" y="688047"/>
                  </a:lnTo>
                  <a:lnTo>
                    <a:pt x="386956" y="685317"/>
                  </a:lnTo>
                  <a:lnTo>
                    <a:pt x="430174" y="677024"/>
                  </a:lnTo>
                  <a:lnTo>
                    <a:pt x="471982" y="663321"/>
                  </a:lnTo>
                  <a:lnTo>
                    <a:pt x="511835" y="644334"/>
                  </a:lnTo>
                  <a:lnTo>
                    <a:pt x="549173" y="620217"/>
                  </a:lnTo>
                  <a:lnTo>
                    <a:pt x="583412" y="591121"/>
                  </a:lnTo>
                  <a:lnTo>
                    <a:pt x="614006" y="557199"/>
                  </a:lnTo>
                  <a:lnTo>
                    <a:pt x="640397" y="518566"/>
                  </a:lnTo>
                  <a:lnTo>
                    <a:pt x="661200" y="477062"/>
                  </a:lnTo>
                  <a:lnTo>
                    <a:pt x="676071" y="433730"/>
                  </a:lnTo>
                  <a:lnTo>
                    <a:pt x="684987" y="389191"/>
                  </a:lnTo>
                  <a:lnTo>
                    <a:pt x="687959" y="344030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460" y="2193398"/>
              <a:ext cx="197871" cy="19790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20003" y="1901661"/>
              <a:ext cx="401955" cy="401320"/>
            </a:xfrm>
            <a:custGeom>
              <a:avLst/>
              <a:gdLst/>
              <a:ahLst/>
              <a:cxnLst/>
              <a:rect l="l" t="t" r="r" b="b"/>
              <a:pathLst>
                <a:path w="401955" h="401319">
                  <a:moveTo>
                    <a:pt x="312184" y="0"/>
                  </a:moveTo>
                  <a:lnTo>
                    <a:pt x="304490" y="0"/>
                  </a:lnTo>
                  <a:lnTo>
                    <a:pt x="302098" y="941"/>
                  </a:lnTo>
                  <a:lnTo>
                    <a:pt x="300333" y="2745"/>
                  </a:lnTo>
                  <a:lnTo>
                    <a:pt x="213857" y="89208"/>
                  </a:lnTo>
                  <a:lnTo>
                    <a:pt x="212868" y="91601"/>
                  </a:lnTo>
                  <a:lnTo>
                    <a:pt x="212860" y="174911"/>
                  </a:lnTo>
                  <a:lnTo>
                    <a:pt x="3843" y="383943"/>
                  </a:lnTo>
                  <a:lnTo>
                    <a:pt x="101" y="387551"/>
                  </a:lnTo>
                  <a:lnTo>
                    <a:pt x="0" y="393512"/>
                  </a:lnTo>
                  <a:lnTo>
                    <a:pt x="7223" y="400988"/>
                  </a:lnTo>
                  <a:lnTo>
                    <a:pt x="13185" y="401097"/>
                  </a:lnTo>
                  <a:lnTo>
                    <a:pt x="17154" y="397254"/>
                  </a:lnTo>
                  <a:lnTo>
                    <a:pt x="226171" y="188222"/>
                  </a:lnTo>
                  <a:lnTo>
                    <a:pt x="309486" y="188222"/>
                  </a:lnTo>
                  <a:lnTo>
                    <a:pt x="311879" y="187233"/>
                  </a:lnTo>
                  <a:lnTo>
                    <a:pt x="329717" y="169396"/>
                  </a:lnTo>
                  <a:lnTo>
                    <a:pt x="244996" y="169396"/>
                  </a:lnTo>
                  <a:lnTo>
                    <a:pt x="258306" y="156085"/>
                  </a:lnTo>
                  <a:lnTo>
                    <a:pt x="231685" y="156085"/>
                  </a:lnTo>
                  <a:lnTo>
                    <a:pt x="231685" y="97993"/>
                  </a:lnTo>
                  <a:lnTo>
                    <a:pt x="297501" y="32159"/>
                  </a:lnTo>
                  <a:lnTo>
                    <a:pt x="316397" y="32159"/>
                  </a:lnTo>
                  <a:lnTo>
                    <a:pt x="316397" y="4157"/>
                  </a:lnTo>
                  <a:lnTo>
                    <a:pt x="312184" y="0"/>
                  </a:lnTo>
                  <a:close/>
                </a:path>
                <a:path w="401955" h="401319">
                  <a:moveTo>
                    <a:pt x="395609" y="103508"/>
                  </a:moveTo>
                  <a:lnTo>
                    <a:pt x="368871" y="103508"/>
                  </a:lnTo>
                  <a:lnTo>
                    <a:pt x="303094" y="169396"/>
                  </a:lnTo>
                  <a:lnTo>
                    <a:pt x="329717" y="169396"/>
                  </a:lnTo>
                  <a:lnTo>
                    <a:pt x="395609" y="103508"/>
                  </a:lnTo>
                  <a:close/>
                </a:path>
                <a:path w="401955" h="401319">
                  <a:moveTo>
                    <a:pt x="316397" y="32159"/>
                  </a:moveTo>
                  <a:lnTo>
                    <a:pt x="297501" y="32159"/>
                  </a:lnTo>
                  <a:lnTo>
                    <a:pt x="297572" y="90197"/>
                  </a:lnTo>
                  <a:lnTo>
                    <a:pt x="231685" y="156085"/>
                  </a:lnTo>
                  <a:lnTo>
                    <a:pt x="258306" y="156085"/>
                  </a:lnTo>
                  <a:lnTo>
                    <a:pt x="310882" y="103508"/>
                  </a:lnTo>
                  <a:lnTo>
                    <a:pt x="395609" y="103508"/>
                  </a:lnTo>
                  <a:lnTo>
                    <a:pt x="401029" y="98056"/>
                  </a:lnTo>
                  <a:lnTo>
                    <a:pt x="401892" y="94009"/>
                  </a:lnTo>
                  <a:lnTo>
                    <a:pt x="398912" y="86973"/>
                  </a:lnTo>
                  <a:lnTo>
                    <a:pt x="395539" y="84682"/>
                  </a:lnTo>
                  <a:lnTo>
                    <a:pt x="316397" y="84682"/>
                  </a:lnTo>
                  <a:lnTo>
                    <a:pt x="316397" y="32159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3" name="Elemento grafico 42" descr="Interrompi contorno">
            <a:extLst>
              <a:ext uri="{FF2B5EF4-FFF2-40B4-BE49-F238E27FC236}">
                <a16:creationId xmlns:a16="http://schemas.microsoft.com/office/drawing/2014/main" id="{F5D36F8C-CBF7-0541-4C19-7F087A0898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1556" y="1221253"/>
            <a:ext cx="825863" cy="82586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387807" y="239378"/>
            <a:ext cx="987671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z="2800" b="1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Supporto ai Comuni | </a:t>
            </a:r>
            <a:r>
              <a:rPr lang="it-IT" b="0" spc="-5" dirty="0">
                <a:solidFill>
                  <a:srgbClr val="756F6F"/>
                </a:solidFill>
              </a:rPr>
              <a:t>TF </a:t>
            </a:r>
            <a:r>
              <a:rPr lang="it-IT" b="0" spc="-5" dirty="0">
                <a:solidFill>
                  <a:srgbClr val="756F6F"/>
                </a:solidFill>
                <a:sym typeface="Calibri"/>
              </a:rPr>
              <a:t>Valutazioni e Autorizzazioni Ambientali</a:t>
            </a:r>
            <a:endParaRPr b="0" spc="-10" dirty="0">
              <a:solidFill>
                <a:srgbClr val="756F6F"/>
              </a:solidFill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049002" y="1867514"/>
            <a:ext cx="9876705" cy="38414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1800" b="0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800" b="1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Supporto specifico su VAS in arretrato</a:t>
            </a:r>
          </a:p>
          <a:p>
            <a:pPr marL="298450" lvl="0" indent="-285750">
              <a:lnSpc>
                <a:spcPct val="150000"/>
              </a:lnSpc>
              <a:spcBef>
                <a:spcPts val="95"/>
              </a:spcBef>
              <a:buClrTx/>
              <a:buFontTx/>
              <a:buChar char="-"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Aggiornamento e condivisione con i Comuni individuati nell’portale SIVAS in &lt;&lt;arretrato&gt;&gt; </a:t>
            </a:r>
            <a:r>
              <a:rPr lang="it-IT" sz="1800" kern="1200" spc="-5" dirty="0">
                <a:solidFill>
                  <a:srgbClr val="2D2F92"/>
                </a:solidFill>
                <a:latin typeface="Calibri"/>
                <a:cs typeface="Calibri"/>
              </a:rPr>
              <a:t> </a:t>
            </a:r>
            <a:endParaRPr lang="it-IT" sz="1800" kern="1200" spc="-5" dirty="0">
              <a:solidFill>
                <a:srgbClr val="2D2F92"/>
              </a:solidFill>
              <a:latin typeface="Calibri"/>
              <a:ea typeface="+mn-ea"/>
              <a:cs typeface="Calibri"/>
            </a:endParaRPr>
          </a:p>
          <a:p>
            <a:pPr marL="2984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Confronto diretto e collaborazione con gli Enti interessati</a:t>
            </a:r>
          </a:p>
          <a:p>
            <a:pPr marL="2984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Distinzione tra reale arretrato o mancata chiusura  dei procedimenti sul portale SIVAS</a:t>
            </a:r>
          </a:p>
          <a:p>
            <a:pPr marL="2984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Individuazione delle problematiche ricorrenti che  determinano il non rispetto dei tempi previsti per la chiusura dei procedimenti e definizione delle possibili azioni correttive.</a:t>
            </a:r>
          </a:p>
          <a:p>
            <a:pPr marL="298450" indent="-285750">
              <a:lnSpc>
                <a:spcPct val="150000"/>
              </a:lnSpc>
              <a:spcBef>
                <a:spcPts val="95"/>
              </a:spcBef>
              <a:buClrTx/>
              <a:buFontTx/>
              <a:buChar char="-"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cs typeface="Calibri"/>
              </a:rPr>
              <a:t>Condivisione con i Comuni dell’elenco delle pratiche VAS «concluse» </a:t>
            </a:r>
          </a:p>
          <a:p>
            <a:pPr marL="298450" indent="-285750">
              <a:lnSpc>
                <a:spcPct val="150000"/>
              </a:lnSpc>
              <a:spcBef>
                <a:spcPts val="95"/>
              </a:spcBef>
              <a:buClrTx/>
              <a:buFontTx/>
              <a:buChar char="-"/>
              <a:defRPr/>
            </a:pPr>
            <a:r>
              <a:rPr lang="it-IT" sz="1800" kern="1200" spc="-5" dirty="0">
                <a:solidFill>
                  <a:srgbClr val="2D2F92"/>
                </a:solidFill>
                <a:latin typeface="Calibri"/>
                <a:ea typeface="+mn-ea"/>
                <a:cs typeface="Calibri"/>
              </a:rPr>
              <a:t>Aggiornamento  del data base da parte della TF Valutazioni e Autorizzazioni Ambientali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-5" normalizeH="0" baseline="0" noProof="0" dirty="0">
              <a:ln>
                <a:noFill/>
              </a:ln>
              <a:solidFill>
                <a:srgbClr val="2D2F9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676400" y="939957"/>
            <a:ext cx="0" cy="5226685"/>
          </a:xfrm>
          <a:custGeom>
            <a:avLst/>
            <a:gdLst/>
            <a:ahLst/>
            <a:cxnLst/>
            <a:rect l="l" t="t" r="r" b="b"/>
            <a:pathLst>
              <a:path h="5226685">
                <a:moveTo>
                  <a:pt x="0" y="0"/>
                </a:moveTo>
                <a:lnTo>
                  <a:pt x="0" y="5226177"/>
                </a:lnTo>
              </a:path>
            </a:pathLst>
          </a:custGeom>
          <a:ln w="12700">
            <a:solidFill>
              <a:srgbClr val="3E6D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86577" y="2227281"/>
            <a:ext cx="675822" cy="642764"/>
          </a:xfrm>
          <a:custGeom>
            <a:avLst/>
            <a:gdLst/>
            <a:ahLst/>
            <a:cxnLst/>
            <a:rect l="l" t="t" r="r" b="b"/>
            <a:pathLst>
              <a:path w="525780" h="512444">
                <a:moveTo>
                  <a:pt x="265950" y="454355"/>
                </a:moveTo>
                <a:lnTo>
                  <a:pt x="259346" y="446582"/>
                </a:lnTo>
                <a:lnTo>
                  <a:pt x="250482" y="445871"/>
                </a:lnTo>
                <a:lnTo>
                  <a:pt x="250799" y="446354"/>
                </a:lnTo>
                <a:lnTo>
                  <a:pt x="202984" y="432435"/>
                </a:lnTo>
                <a:lnTo>
                  <a:pt x="160959" y="408279"/>
                </a:lnTo>
                <a:lnTo>
                  <a:pt x="126009" y="375450"/>
                </a:lnTo>
                <a:lnTo>
                  <a:pt x="99479" y="335495"/>
                </a:lnTo>
                <a:lnTo>
                  <a:pt x="82651" y="289966"/>
                </a:lnTo>
                <a:lnTo>
                  <a:pt x="76847" y="240411"/>
                </a:lnTo>
                <a:lnTo>
                  <a:pt x="77927" y="221488"/>
                </a:lnTo>
                <a:lnTo>
                  <a:pt x="80695" y="202742"/>
                </a:lnTo>
                <a:lnTo>
                  <a:pt x="81343" y="202742"/>
                </a:lnTo>
                <a:lnTo>
                  <a:pt x="96012" y="228193"/>
                </a:lnTo>
                <a:lnTo>
                  <a:pt x="100228" y="232994"/>
                </a:lnTo>
                <a:lnTo>
                  <a:pt x="105752" y="235699"/>
                </a:lnTo>
                <a:lnTo>
                  <a:pt x="111899" y="236131"/>
                </a:lnTo>
                <a:lnTo>
                  <a:pt x="117932" y="234099"/>
                </a:lnTo>
                <a:lnTo>
                  <a:pt x="122720" y="229882"/>
                </a:lnTo>
                <a:lnTo>
                  <a:pt x="125425" y="224345"/>
                </a:lnTo>
                <a:lnTo>
                  <a:pt x="125857" y="218186"/>
                </a:lnTo>
                <a:lnTo>
                  <a:pt x="123825" y="212140"/>
                </a:lnTo>
                <a:lnTo>
                  <a:pt x="87642" y="149428"/>
                </a:lnTo>
                <a:lnTo>
                  <a:pt x="84150" y="146735"/>
                </a:lnTo>
                <a:lnTo>
                  <a:pt x="75946" y="144526"/>
                </a:lnTo>
                <a:lnTo>
                  <a:pt x="71564" y="145097"/>
                </a:lnTo>
                <a:lnTo>
                  <a:pt x="8559" y="181533"/>
                </a:lnTo>
                <a:lnTo>
                  <a:pt x="3606" y="185547"/>
                </a:lnTo>
                <a:lnTo>
                  <a:pt x="685" y="190969"/>
                </a:lnTo>
                <a:lnTo>
                  <a:pt x="0" y="197091"/>
                </a:lnTo>
                <a:lnTo>
                  <a:pt x="1778" y="203212"/>
                </a:lnTo>
                <a:lnTo>
                  <a:pt x="49110" y="195110"/>
                </a:lnTo>
                <a:lnTo>
                  <a:pt x="45897" y="217652"/>
                </a:lnTo>
                <a:lnTo>
                  <a:pt x="49695" y="289623"/>
                </a:lnTo>
                <a:lnTo>
                  <a:pt x="64084" y="335622"/>
                </a:lnTo>
                <a:lnTo>
                  <a:pt x="87020" y="377278"/>
                </a:lnTo>
                <a:lnTo>
                  <a:pt x="117551" y="413461"/>
                </a:lnTo>
                <a:lnTo>
                  <a:pt x="154711" y="443064"/>
                </a:lnTo>
                <a:lnTo>
                  <a:pt x="197586" y="464947"/>
                </a:lnTo>
                <a:lnTo>
                  <a:pt x="245198" y="478002"/>
                </a:lnTo>
                <a:lnTo>
                  <a:pt x="256781" y="478713"/>
                </a:lnTo>
                <a:lnTo>
                  <a:pt x="264528" y="472097"/>
                </a:lnTo>
                <a:lnTo>
                  <a:pt x="265950" y="454355"/>
                </a:lnTo>
                <a:close/>
              </a:path>
              <a:path w="525780" h="512444">
                <a:moveTo>
                  <a:pt x="473494" y="18605"/>
                </a:moveTo>
                <a:lnTo>
                  <a:pt x="466318" y="11417"/>
                </a:lnTo>
                <a:lnTo>
                  <a:pt x="448614" y="11417"/>
                </a:lnTo>
                <a:lnTo>
                  <a:pt x="441426" y="18605"/>
                </a:lnTo>
                <a:lnTo>
                  <a:pt x="441426" y="56794"/>
                </a:lnTo>
                <a:lnTo>
                  <a:pt x="404837" y="31432"/>
                </a:lnTo>
                <a:lnTo>
                  <a:pt x="401370" y="29019"/>
                </a:lnTo>
                <a:lnTo>
                  <a:pt x="357924" y="10375"/>
                </a:lnTo>
                <a:lnTo>
                  <a:pt x="312458" y="736"/>
                </a:lnTo>
                <a:lnTo>
                  <a:pt x="266319" y="0"/>
                </a:lnTo>
                <a:lnTo>
                  <a:pt x="220878" y="8064"/>
                </a:lnTo>
                <a:lnTo>
                  <a:pt x="177507" y="24803"/>
                </a:lnTo>
                <a:lnTo>
                  <a:pt x="137566" y="50126"/>
                </a:lnTo>
                <a:lnTo>
                  <a:pt x="102412" y="83921"/>
                </a:lnTo>
                <a:lnTo>
                  <a:pt x="97586" y="96951"/>
                </a:lnTo>
                <a:lnTo>
                  <a:pt x="99263" y="102882"/>
                </a:lnTo>
                <a:lnTo>
                  <a:pt x="103225" y="107873"/>
                </a:lnTo>
                <a:lnTo>
                  <a:pt x="108813" y="110947"/>
                </a:lnTo>
                <a:lnTo>
                  <a:pt x="114935" y="111607"/>
                </a:lnTo>
                <a:lnTo>
                  <a:pt x="120840" y="109918"/>
                </a:lnTo>
                <a:lnTo>
                  <a:pt x="125831" y="105956"/>
                </a:lnTo>
                <a:lnTo>
                  <a:pt x="160578" y="72974"/>
                </a:lnTo>
                <a:lnTo>
                  <a:pt x="200571" y="49453"/>
                </a:lnTo>
                <a:lnTo>
                  <a:pt x="244055" y="35547"/>
                </a:lnTo>
                <a:lnTo>
                  <a:pt x="289306" y="31432"/>
                </a:lnTo>
                <a:lnTo>
                  <a:pt x="334581" y="37236"/>
                </a:lnTo>
                <a:lnTo>
                  <a:pt x="378142" y="53136"/>
                </a:lnTo>
                <a:lnTo>
                  <a:pt x="418261" y="79286"/>
                </a:lnTo>
                <a:lnTo>
                  <a:pt x="389483" y="79527"/>
                </a:lnTo>
                <a:lnTo>
                  <a:pt x="380631" y="79527"/>
                </a:lnTo>
                <a:lnTo>
                  <a:pt x="373456" y="86715"/>
                </a:lnTo>
                <a:lnTo>
                  <a:pt x="373456" y="104470"/>
                </a:lnTo>
                <a:lnTo>
                  <a:pt x="380631" y="111658"/>
                </a:lnTo>
                <a:lnTo>
                  <a:pt x="455383" y="111658"/>
                </a:lnTo>
                <a:lnTo>
                  <a:pt x="455993" y="111696"/>
                </a:lnTo>
                <a:lnTo>
                  <a:pt x="456615" y="111696"/>
                </a:lnTo>
                <a:lnTo>
                  <a:pt x="457225" y="111658"/>
                </a:lnTo>
                <a:lnTo>
                  <a:pt x="460311" y="111658"/>
                </a:lnTo>
                <a:lnTo>
                  <a:pt x="463334" y="110731"/>
                </a:lnTo>
                <a:lnTo>
                  <a:pt x="465886" y="109004"/>
                </a:lnTo>
                <a:lnTo>
                  <a:pt x="467004" y="108280"/>
                </a:lnTo>
                <a:lnTo>
                  <a:pt x="467487" y="107873"/>
                </a:lnTo>
                <a:lnTo>
                  <a:pt x="468528" y="107073"/>
                </a:lnTo>
                <a:lnTo>
                  <a:pt x="471665" y="104076"/>
                </a:lnTo>
                <a:lnTo>
                  <a:pt x="473468" y="99936"/>
                </a:lnTo>
                <a:lnTo>
                  <a:pt x="473494" y="56794"/>
                </a:lnTo>
                <a:lnTo>
                  <a:pt x="473494" y="18605"/>
                </a:lnTo>
                <a:close/>
              </a:path>
              <a:path w="525780" h="512444">
                <a:moveTo>
                  <a:pt x="525767" y="240411"/>
                </a:moveTo>
                <a:lnTo>
                  <a:pt x="522008" y="197688"/>
                </a:lnTo>
                <a:lnTo>
                  <a:pt x="510768" y="156311"/>
                </a:lnTo>
                <a:lnTo>
                  <a:pt x="496417" y="145872"/>
                </a:lnTo>
                <a:lnTo>
                  <a:pt x="490131" y="146875"/>
                </a:lnTo>
                <a:lnTo>
                  <a:pt x="484720" y="150241"/>
                </a:lnTo>
                <a:lnTo>
                  <a:pt x="481152" y="155257"/>
                </a:lnTo>
                <a:lnTo>
                  <a:pt x="479717" y="161251"/>
                </a:lnTo>
                <a:lnTo>
                  <a:pt x="480707" y="167551"/>
                </a:lnTo>
                <a:lnTo>
                  <a:pt x="492213" y="214363"/>
                </a:lnTo>
                <a:lnTo>
                  <a:pt x="492823" y="261035"/>
                </a:lnTo>
                <a:lnTo>
                  <a:pt x="483260" y="305968"/>
                </a:lnTo>
                <a:lnTo>
                  <a:pt x="464261" y="347560"/>
                </a:lnTo>
                <a:lnTo>
                  <a:pt x="436575" y="384187"/>
                </a:lnTo>
                <a:lnTo>
                  <a:pt x="400926" y="414248"/>
                </a:lnTo>
                <a:lnTo>
                  <a:pt x="358051" y="436105"/>
                </a:lnTo>
                <a:lnTo>
                  <a:pt x="355739" y="436956"/>
                </a:lnTo>
                <a:lnTo>
                  <a:pt x="370332" y="411416"/>
                </a:lnTo>
                <a:lnTo>
                  <a:pt x="372351" y="405345"/>
                </a:lnTo>
                <a:lnTo>
                  <a:pt x="371919" y="399173"/>
                </a:lnTo>
                <a:lnTo>
                  <a:pt x="369201" y="393623"/>
                </a:lnTo>
                <a:lnTo>
                  <a:pt x="364401" y="389407"/>
                </a:lnTo>
                <a:lnTo>
                  <a:pt x="358343" y="387375"/>
                </a:lnTo>
                <a:lnTo>
                  <a:pt x="352183" y="387819"/>
                </a:lnTo>
                <a:lnTo>
                  <a:pt x="346646" y="390537"/>
                </a:lnTo>
                <a:lnTo>
                  <a:pt x="342430" y="395351"/>
                </a:lnTo>
                <a:lnTo>
                  <a:pt x="308762" y="454545"/>
                </a:lnTo>
                <a:lnTo>
                  <a:pt x="306755" y="460603"/>
                </a:lnTo>
                <a:lnTo>
                  <a:pt x="307200" y="466737"/>
                </a:lnTo>
                <a:lnTo>
                  <a:pt x="309905" y="472262"/>
                </a:lnTo>
                <a:lnTo>
                  <a:pt x="314693" y="476465"/>
                </a:lnTo>
                <a:lnTo>
                  <a:pt x="373773" y="510286"/>
                </a:lnTo>
                <a:lnTo>
                  <a:pt x="379831" y="512318"/>
                </a:lnTo>
                <a:lnTo>
                  <a:pt x="385991" y="511873"/>
                </a:lnTo>
                <a:lnTo>
                  <a:pt x="391528" y="509155"/>
                </a:lnTo>
                <a:lnTo>
                  <a:pt x="395744" y="504342"/>
                </a:lnTo>
                <a:lnTo>
                  <a:pt x="397764" y="498271"/>
                </a:lnTo>
                <a:lnTo>
                  <a:pt x="397319" y="492112"/>
                </a:lnTo>
                <a:lnTo>
                  <a:pt x="394614" y="486562"/>
                </a:lnTo>
                <a:lnTo>
                  <a:pt x="389801" y="482333"/>
                </a:lnTo>
                <a:lnTo>
                  <a:pt x="364794" y="468122"/>
                </a:lnTo>
                <a:lnTo>
                  <a:pt x="410337" y="446697"/>
                </a:lnTo>
                <a:lnTo>
                  <a:pt x="449618" y="416941"/>
                </a:lnTo>
                <a:lnTo>
                  <a:pt x="481723" y="380123"/>
                </a:lnTo>
                <a:lnTo>
                  <a:pt x="505726" y="337566"/>
                </a:lnTo>
                <a:lnTo>
                  <a:pt x="520712" y="290563"/>
                </a:lnTo>
                <a:lnTo>
                  <a:pt x="525767" y="240411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58793" y="4088079"/>
            <a:ext cx="445005" cy="688340"/>
          </a:xfrm>
          <a:custGeom>
            <a:avLst/>
            <a:gdLst/>
            <a:ahLst/>
            <a:cxnLst/>
            <a:rect l="l" t="t" r="r" b="b"/>
            <a:pathLst>
              <a:path w="410844" h="547370">
                <a:moveTo>
                  <a:pt x="198348" y="177825"/>
                </a:moveTo>
                <a:lnTo>
                  <a:pt x="68402" y="177825"/>
                </a:lnTo>
                <a:lnTo>
                  <a:pt x="68402" y="191503"/>
                </a:lnTo>
                <a:lnTo>
                  <a:pt x="198348" y="191503"/>
                </a:lnTo>
                <a:lnTo>
                  <a:pt x="198348" y="177825"/>
                </a:lnTo>
                <a:close/>
              </a:path>
              <a:path w="410844" h="547370">
                <a:moveTo>
                  <a:pt x="341985" y="451421"/>
                </a:moveTo>
                <a:lnTo>
                  <a:pt x="68402" y="451421"/>
                </a:lnTo>
                <a:lnTo>
                  <a:pt x="68402" y="465099"/>
                </a:lnTo>
                <a:lnTo>
                  <a:pt x="341985" y="465099"/>
                </a:lnTo>
                <a:lnTo>
                  <a:pt x="341985" y="451421"/>
                </a:lnTo>
                <a:close/>
              </a:path>
              <a:path w="410844" h="547370">
                <a:moveTo>
                  <a:pt x="341985" y="396697"/>
                </a:moveTo>
                <a:lnTo>
                  <a:pt x="68402" y="396697"/>
                </a:lnTo>
                <a:lnTo>
                  <a:pt x="68402" y="410375"/>
                </a:lnTo>
                <a:lnTo>
                  <a:pt x="341985" y="410375"/>
                </a:lnTo>
                <a:lnTo>
                  <a:pt x="341985" y="396697"/>
                </a:lnTo>
                <a:close/>
              </a:path>
              <a:path w="410844" h="547370">
                <a:moveTo>
                  <a:pt x="341985" y="341972"/>
                </a:moveTo>
                <a:lnTo>
                  <a:pt x="68402" y="341972"/>
                </a:lnTo>
                <a:lnTo>
                  <a:pt x="68402" y="355663"/>
                </a:lnTo>
                <a:lnTo>
                  <a:pt x="341985" y="355663"/>
                </a:lnTo>
                <a:lnTo>
                  <a:pt x="341985" y="341972"/>
                </a:lnTo>
                <a:close/>
              </a:path>
              <a:path w="410844" h="547370">
                <a:moveTo>
                  <a:pt x="341985" y="287261"/>
                </a:moveTo>
                <a:lnTo>
                  <a:pt x="68402" y="287261"/>
                </a:lnTo>
                <a:lnTo>
                  <a:pt x="68402" y="300939"/>
                </a:lnTo>
                <a:lnTo>
                  <a:pt x="341985" y="300939"/>
                </a:lnTo>
                <a:lnTo>
                  <a:pt x="341985" y="287261"/>
                </a:lnTo>
                <a:close/>
              </a:path>
              <a:path w="410844" h="547370">
                <a:moveTo>
                  <a:pt x="341985" y="232537"/>
                </a:moveTo>
                <a:lnTo>
                  <a:pt x="68402" y="232537"/>
                </a:lnTo>
                <a:lnTo>
                  <a:pt x="68402" y="246214"/>
                </a:lnTo>
                <a:lnTo>
                  <a:pt x="341985" y="246214"/>
                </a:lnTo>
                <a:lnTo>
                  <a:pt x="341985" y="232537"/>
                </a:lnTo>
                <a:close/>
              </a:path>
              <a:path w="410844" h="547370">
                <a:moveTo>
                  <a:pt x="410387" y="147624"/>
                </a:moveTo>
                <a:lnTo>
                  <a:pt x="406374" y="143624"/>
                </a:lnTo>
                <a:lnTo>
                  <a:pt x="396697" y="133959"/>
                </a:lnTo>
                <a:lnTo>
                  <a:pt x="396697" y="157302"/>
                </a:lnTo>
                <a:lnTo>
                  <a:pt x="396697" y="533501"/>
                </a:lnTo>
                <a:lnTo>
                  <a:pt x="13677" y="533501"/>
                </a:lnTo>
                <a:lnTo>
                  <a:pt x="13677" y="13690"/>
                </a:lnTo>
                <a:lnTo>
                  <a:pt x="253072" y="13690"/>
                </a:lnTo>
                <a:lnTo>
                  <a:pt x="253072" y="157302"/>
                </a:lnTo>
                <a:lnTo>
                  <a:pt x="396697" y="157302"/>
                </a:lnTo>
                <a:lnTo>
                  <a:pt x="396697" y="133959"/>
                </a:lnTo>
                <a:lnTo>
                  <a:pt x="386943" y="124206"/>
                </a:lnTo>
                <a:lnTo>
                  <a:pt x="386943" y="143535"/>
                </a:lnTo>
                <a:lnTo>
                  <a:pt x="266750" y="143624"/>
                </a:lnTo>
                <a:lnTo>
                  <a:pt x="266776" y="23431"/>
                </a:lnTo>
                <a:lnTo>
                  <a:pt x="386943" y="143535"/>
                </a:lnTo>
                <a:lnTo>
                  <a:pt x="386943" y="124206"/>
                </a:lnTo>
                <a:lnTo>
                  <a:pt x="286169" y="23431"/>
                </a:lnTo>
                <a:lnTo>
                  <a:pt x="276428" y="13690"/>
                </a:lnTo>
                <a:lnTo>
                  <a:pt x="262737" y="0"/>
                </a:lnTo>
                <a:lnTo>
                  <a:pt x="0" y="0"/>
                </a:lnTo>
                <a:lnTo>
                  <a:pt x="0" y="547179"/>
                </a:lnTo>
                <a:lnTo>
                  <a:pt x="410387" y="547179"/>
                </a:lnTo>
                <a:lnTo>
                  <a:pt x="410387" y="533501"/>
                </a:lnTo>
                <a:lnTo>
                  <a:pt x="410387" y="147624"/>
                </a:lnTo>
                <a:close/>
              </a:path>
            </a:pathLst>
          </a:custGeom>
          <a:solidFill>
            <a:srgbClr val="2E539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object 35"/>
          <p:cNvGrpSpPr/>
          <p:nvPr/>
        </p:nvGrpSpPr>
        <p:grpSpPr>
          <a:xfrm>
            <a:off x="701063" y="3079576"/>
            <a:ext cx="769857" cy="751008"/>
            <a:chOff x="586086" y="1901661"/>
            <a:chExt cx="735965" cy="735330"/>
          </a:xfrm>
        </p:grpSpPr>
        <p:sp>
          <p:nvSpPr>
            <p:cNvPr id="36" name="object 36"/>
            <p:cNvSpPr/>
            <p:nvPr/>
          </p:nvSpPr>
          <p:spPr>
            <a:xfrm>
              <a:off x="586079" y="1948637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39">
                  <a:moveTo>
                    <a:pt x="565607" y="343979"/>
                  </a:moveTo>
                  <a:lnTo>
                    <a:pt x="561098" y="299478"/>
                  </a:lnTo>
                  <a:lnTo>
                    <a:pt x="547585" y="256425"/>
                  </a:lnTo>
                  <a:lnTo>
                    <a:pt x="525068" y="216230"/>
                  </a:lnTo>
                  <a:lnTo>
                    <a:pt x="511556" y="229730"/>
                  </a:lnTo>
                  <a:lnTo>
                    <a:pt x="533311" y="271145"/>
                  </a:lnTo>
                  <a:lnTo>
                    <a:pt x="544753" y="314972"/>
                  </a:lnTo>
                  <a:lnTo>
                    <a:pt x="546188" y="359549"/>
                  </a:lnTo>
                  <a:lnTo>
                    <a:pt x="537946" y="403161"/>
                  </a:lnTo>
                  <a:lnTo>
                    <a:pt x="520331" y="444131"/>
                  </a:lnTo>
                  <a:lnTo>
                    <a:pt x="493674" y="480758"/>
                  </a:lnTo>
                  <a:lnTo>
                    <a:pt x="458304" y="511365"/>
                  </a:lnTo>
                  <a:lnTo>
                    <a:pt x="416890" y="533133"/>
                  </a:lnTo>
                  <a:lnTo>
                    <a:pt x="373062" y="544563"/>
                  </a:lnTo>
                  <a:lnTo>
                    <a:pt x="328498" y="545998"/>
                  </a:lnTo>
                  <a:lnTo>
                    <a:pt x="284886" y="537756"/>
                  </a:lnTo>
                  <a:lnTo>
                    <a:pt x="243916" y="520153"/>
                  </a:lnTo>
                  <a:lnTo>
                    <a:pt x="207276" y="493496"/>
                  </a:lnTo>
                  <a:lnTo>
                    <a:pt x="176682" y="458127"/>
                  </a:lnTo>
                  <a:lnTo>
                    <a:pt x="154914" y="416712"/>
                  </a:lnTo>
                  <a:lnTo>
                    <a:pt x="143471" y="372872"/>
                  </a:lnTo>
                  <a:lnTo>
                    <a:pt x="142036" y="328307"/>
                  </a:lnTo>
                  <a:lnTo>
                    <a:pt x="150291" y="284695"/>
                  </a:lnTo>
                  <a:lnTo>
                    <a:pt x="167894" y="243725"/>
                  </a:lnTo>
                  <a:lnTo>
                    <a:pt x="194551" y="207086"/>
                  </a:lnTo>
                  <a:lnTo>
                    <a:pt x="229920" y="176491"/>
                  </a:lnTo>
                  <a:lnTo>
                    <a:pt x="273519" y="153936"/>
                  </a:lnTo>
                  <a:lnTo>
                    <a:pt x="320230" y="142659"/>
                  </a:lnTo>
                  <a:lnTo>
                    <a:pt x="367995" y="142659"/>
                  </a:lnTo>
                  <a:lnTo>
                    <a:pt x="414718" y="153936"/>
                  </a:lnTo>
                  <a:lnTo>
                    <a:pt x="458304" y="176491"/>
                  </a:lnTo>
                  <a:lnTo>
                    <a:pt x="471805" y="162966"/>
                  </a:lnTo>
                  <a:lnTo>
                    <a:pt x="432739" y="140906"/>
                  </a:lnTo>
                  <a:lnTo>
                    <a:pt x="391325" y="127469"/>
                  </a:lnTo>
                  <a:lnTo>
                    <a:pt x="348792" y="122453"/>
                  </a:lnTo>
                  <a:lnTo>
                    <a:pt x="306412" y="125653"/>
                  </a:lnTo>
                  <a:lnTo>
                    <a:pt x="265404" y="136842"/>
                  </a:lnTo>
                  <a:lnTo>
                    <a:pt x="227012" y="155816"/>
                  </a:lnTo>
                  <a:lnTo>
                    <a:pt x="192493" y="182346"/>
                  </a:lnTo>
                  <a:lnTo>
                    <a:pt x="163068" y="216230"/>
                  </a:lnTo>
                  <a:lnTo>
                    <a:pt x="140995" y="255295"/>
                  </a:lnTo>
                  <a:lnTo>
                    <a:pt x="127571" y="296722"/>
                  </a:lnTo>
                  <a:lnTo>
                    <a:pt x="122555" y="339242"/>
                  </a:lnTo>
                  <a:lnTo>
                    <a:pt x="125755" y="381635"/>
                  </a:lnTo>
                  <a:lnTo>
                    <a:pt x="136944" y="422643"/>
                  </a:lnTo>
                  <a:lnTo>
                    <a:pt x="155905" y="461035"/>
                  </a:lnTo>
                  <a:lnTo>
                    <a:pt x="182448" y="495554"/>
                  </a:lnTo>
                  <a:lnTo>
                    <a:pt x="216331" y="524979"/>
                  </a:lnTo>
                  <a:lnTo>
                    <a:pt x="255397" y="547052"/>
                  </a:lnTo>
                  <a:lnTo>
                    <a:pt x="296811" y="560489"/>
                  </a:lnTo>
                  <a:lnTo>
                    <a:pt x="339344" y="565492"/>
                  </a:lnTo>
                  <a:lnTo>
                    <a:pt x="381723" y="562292"/>
                  </a:lnTo>
                  <a:lnTo>
                    <a:pt x="422732" y="551103"/>
                  </a:lnTo>
                  <a:lnTo>
                    <a:pt x="461124" y="532142"/>
                  </a:lnTo>
                  <a:lnTo>
                    <a:pt x="495642" y="505612"/>
                  </a:lnTo>
                  <a:lnTo>
                    <a:pt x="525068" y="471728"/>
                  </a:lnTo>
                  <a:lnTo>
                    <a:pt x="547585" y="431520"/>
                  </a:lnTo>
                  <a:lnTo>
                    <a:pt x="561098" y="388467"/>
                  </a:lnTo>
                  <a:lnTo>
                    <a:pt x="565607" y="343979"/>
                  </a:lnTo>
                  <a:close/>
                </a:path>
                <a:path w="688340" h="688339">
                  <a:moveTo>
                    <a:pt x="687959" y="344030"/>
                  </a:moveTo>
                  <a:lnTo>
                    <a:pt x="684987" y="298881"/>
                  </a:lnTo>
                  <a:lnTo>
                    <a:pt x="676071" y="254330"/>
                  </a:lnTo>
                  <a:lnTo>
                    <a:pt x="661200" y="210997"/>
                  </a:lnTo>
                  <a:lnTo>
                    <a:pt x="640397" y="169494"/>
                  </a:lnTo>
                  <a:lnTo>
                    <a:pt x="618312" y="169494"/>
                  </a:lnTo>
                  <a:lnTo>
                    <a:pt x="641134" y="211924"/>
                  </a:lnTo>
                  <a:lnTo>
                    <a:pt x="657110" y="256120"/>
                  </a:lnTo>
                  <a:lnTo>
                    <a:pt x="666407" y="301383"/>
                  </a:lnTo>
                  <a:lnTo>
                    <a:pt x="669163" y="347014"/>
                  </a:lnTo>
                  <a:lnTo>
                    <a:pt x="665556" y="392315"/>
                  </a:lnTo>
                  <a:lnTo>
                    <a:pt x="655713" y="436613"/>
                  </a:lnTo>
                  <a:lnTo>
                    <a:pt x="639800" y="479183"/>
                  </a:lnTo>
                  <a:lnTo>
                    <a:pt x="617982" y="519341"/>
                  </a:lnTo>
                  <a:lnTo>
                    <a:pt x="590384" y="556412"/>
                  </a:lnTo>
                  <a:lnTo>
                    <a:pt x="557187" y="589673"/>
                  </a:lnTo>
                  <a:lnTo>
                    <a:pt x="518541" y="618451"/>
                  </a:lnTo>
                  <a:lnTo>
                    <a:pt x="476110" y="641273"/>
                  </a:lnTo>
                  <a:lnTo>
                    <a:pt x="431914" y="657263"/>
                  </a:lnTo>
                  <a:lnTo>
                    <a:pt x="386651" y="666559"/>
                  </a:lnTo>
                  <a:lnTo>
                    <a:pt x="341020" y="669315"/>
                  </a:lnTo>
                  <a:lnTo>
                    <a:pt x="295719" y="665695"/>
                  </a:lnTo>
                  <a:lnTo>
                    <a:pt x="251434" y="655853"/>
                  </a:lnTo>
                  <a:lnTo>
                    <a:pt x="208864" y="639940"/>
                  </a:lnTo>
                  <a:lnTo>
                    <a:pt x="168694" y="618121"/>
                  </a:lnTo>
                  <a:lnTo>
                    <a:pt x="131635" y="590524"/>
                  </a:lnTo>
                  <a:lnTo>
                    <a:pt x="98374" y="557326"/>
                  </a:lnTo>
                  <a:lnTo>
                    <a:pt x="69608" y="518680"/>
                  </a:lnTo>
                  <a:lnTo>
                    <a:pt x="46774" y="476237"/>
                  </a:lnTo>
                  <a:lnTo>
                    <a:pt x="30797" y="432041"/>
                  </a:lnTo>
                  <a:lnTo>
                    <a:pt x="21501" y="386778"/>
                  </a:lnTo>
                  <a:lnTo>
                    <a:pt x="18732" y="341147"/>
                  </a:lnTo>
                  <a:lnTo>
                    <a:pt x="22352" y="295846"/>
                  </a:lnTo>
                  <a:lnTo>
                    <a:pt x="32194" y="251561"/>
                  </a:lnTo>
                  <a:lnTo>
                    <a:pt x="48107" y="208991"/>
                  </a:lnTo>
                  <a:lnTo>
                    <a:pt x="69938" y="168821"/>
                  </a:lnTo>
                  <a:lnTo>
                    <a:pt x="97523" y="131762"/>
                  </a:lnTo>
                  <a:lnTo>
                    <a:pt x="130721" y="98488"/>
                  </a:lnTo>
                  <a:lnTo>
                    <a:pt x="169379" y="69710"/>
                  </a:lnTo>
                  <a:lnTo>
                    <a:pt x="210591" y="47472"/>
                  </a:lnTo>
                  <a:lnTo>
                    <a:pt x="253885" y="31584"/>
                  </a:lnTo>
                  <a:lnTo>
                    <a:pt x="298577" y="22047"/>
                  </a:lnTo>
                  <a:lnTo>
                    <a:pt x="343954" y="18872"/>
                  </a:lnTo>
                  <a:lnTo>
                    <a:pt x="389343" y="22047"/>
                  </a:lnTo>
                  <a:lnTo>
                    <a:pt x="434022" y="31584"/>
                  </a:lnTo>
                  <a:lnTo>
                    <a:pt x="477329" y="47472"/>
                  </a:lnTo>
                  <a:lnTo>
                    <a:pt x="518541" y="69710"/>
                  </a:lnTo>
                  <a:lnTo>
                    <a:pt x="518541" y="47637"/>
                  </a:lnTo>
                  <a:lnTo>
                    <a:pt x="476732" y="26657"/>
                  </a:lnTo>
                  <a:lnTo>
                    <a:pt x="433514" y="11823"/>
                  </a:lnTo>
                  <a:lnTo>
                    <a:pt x="389458" y="2984"/>
                  </a:lnTo>
                  <a:lnTo>
                    <a:pt x="345122" y="0"/>
                  </a:lnTo>
                  <a:lnTo>
                    <a:pt x="301066" y="2730"/>
                  </a:lnTo>
                  <a:lnTo>
                    <a:pt x="257848" y="11023"/>
                  </a:lnTo>
                  <a:lnTo>
                    <a:pt x="216027" y="24739"/>
                  </a:lnTo>
                  <a:lnTo>
                    <a:pt x="176174" y="43726"/>
                  </a:lnTo>
                  <a:lnTo>
                    <a:pt x="138849" y="67830"/>
                  </a:lnTo>
                  <a:lnTo>
                    <a:pt x="104609" y="96926"/>
                  </a:lnTo>
                  <a:lnTo>
                    <a:pt x="74015" y="130860"/>
                  </a:lnTo>
                  <a:lnTo>
                    <a:pt x="47625" y="169494"/>
                  </a:lnTo>
                  <a:lnTo>
                    <a:pt x="26644" y="211302"/>
                  </a:lnTo>
                  <a:lnTo>
                    <a:pt x="11811" y="254520"/>
                  </a:lnTo>
                  <a:lnTo>
                    <a:pt x="2984" y="298577"/>
                  </a:lnTo>
                  <a:lnTo>
                    <a:pt x="0" y="342912"/>
                  </a:lnTo>
                  <a:lnTo>
                    <a:pt x="2730" y="386981"/>
                  </a:lnTo>
                  <a:lnTo>
                    <a:pt x="11023" y="430199"/>
                  </a:lnTo>
                  <a:lnTo>
                    <a:pt x="24726" y="472008"/>
                  </a:lnTo>
                  <a:lnTo>
                    <a:pt x="43713" y="511860"/>
                  </a:lnTo>
                  <a:lnTo>
                    <a:pt x="67830" y="549198"/>
                  </a:lnTo>
                  <a:lnTo>
                    <a:pt x="96913" y="583438"/>
                  </a:lnTo>
                  <a:lnTo>
                    <a:pt x="130848" y="614032"/>
                  </a:lnTo>
                  <a:lnTo>
                    <a:pt x="169481" y="640422"/>
                  </a:lnTo>
                  <a:lnTo>
                    <a:pt x="211289" y="661403"/>
                  </a:lnTo>
                  <a:lnTo>
                    <a:pt x="254495" y="676236"/>
                  </a:lnTo>
                  <a:lnTo>
                    <a:pt x="298564" y="685076"/>
                  </a:lnTo>
                  <a:lnTo>
                    <a:pt x="342900" y="688047"/>
                  </a:lnTo>
                  <a:lnTo>
                    <a:pt x="386956" y="685317"/>
                  </a:lnTo>
                  <a:lnTo>
                    <a:pt x="430174" y="677024"/>
                  </a:lnTo>
                  <a:lnTo>
                    <a:pt x="471982" y="663321"/>
                  </a:lnTo>
                  <a:lnTo>
                    <a:pt x="511835" y="644334"/>
                  </a:lnTo>
                  <a:lnTo>
                    <a:pt x="549173" y="620217"/>
                  </a:lnTo>
                  <a:lnTo>
                    <a:pt x="583412" y="591121"/>
                  </a:lnTo>
                  <a:lnTo>
                    <a:pt x="614006" y="557199"/>
                  </a:lnTo>
                  <a:lnTo>
                    <a:pt x="640397" y="518566"/>
                  </a:lnTo>
                  <a:lnTo>
                    <a:pt x="661200" y="477062"/>
                  </a:lnTo>
                  <a:lnTo>
                    <a:pt x="676071" y="433730"/>
                  </a:lnTo>
                  <a:lnTo>
                    <a:pt x="684987" y="389191"/>
                  </a:lnTo>
                  <a:lnTo>
                    <a:pt x="687959" y="344030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460" y="2193398"/>
              <a:ext cx="197871" cy="19790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20003" y="1901661"/>
              <a:ext cx="401955" cy="401320"/>
            </a:xfrm>
            <a:custGeom>
              <a:avLst/>
              <a:gdLst/>
              <a:ahLst/>
              <a:cxnLst/>
              <a:rect l="l" t="t" r="r" b="b"/>
              <a:pathLst>
                <a:path w="401955" h="401319">
                  <a:moveTo>
                    <a:pt x="312184" y="0"/>
                  </a:moveTo>
                  <a:lnTo>
                    <a:pt x="304490" y="0"/>
                  </a:lnTo>
                  <a:lnTo>
                    <a:pt x="302098" y="941"/>
                  </a:lnTo>
                  <a:lnTo>
                    <a:pt x="300333" y="2745"/>
                  </a:lnTo>
                  <a:lnTo>
                    <a:pt x="213857" y="89208"/>
                  </a:lnTo>
                  <a:lnTo>
                    <a:pt x="212868" y="91601"/>
                  </a:lnTo>
                  <a:lnTo>
                    <a:pt x="212860" y="174911"/>
                  </a:lnTo>
                  <a:lnTo>
                    <a:pt x="3843" y="383943"/>
                  </a:lnTo>
                  <a:lnTo>
                    <a:pt x="101" y="387551"/>
                  </a:lnTo>
                  <a:lnTo>
                    <a:pt x="0" y="393512"/>
                  </a:lnTo>
                  <a:lnTo>
                    <a:pt x="7223" y="400988"/>
                  </a:lnTo>
                  <a:lnTo>
                    <a:pt x="13185" y="401097"/>
                  </a:lnTo>
                  <a:lnTo>
                    <a:pt x="17154" y="397254"/>
                  </a:lnTo>
                  <a:lnTo>
                    <a:pt x="226171" y="188222"/>
                  </a:lnTo>
                  <a:lnTo>
                    <a:pt x="309486" y="188222"/>
                  </a:lnTo>
                  <a:lnTo>
                    <a:pt x="311879" y="187233"/>
                  </a:lnTo>
                  <a:lnTo>
                    <a:pt x="329717" y="169396"/>
                  </a:lnTo>
                  <a:lnTo>
                    <a:pt x="244996" y="169396"/>
                  </a:lnTo>
                  <a:lnTo>
                    <a:pt x="258306" y="156085"/>
                  </a:lnTo>
                  <a:lnTo>
                    <a:pt x="231685" y="156085"/>
                  </a:lnTo>
                  <a:lnTo>
                    <a:pt x="231685" y="97993"/>
                  </a:lnTo>
                  <a:lnTo>
                    <a:pt x="297501" y="32159"/>
                  </a:lnTo>
                  <a:lnTo>
                    <a:pt x="316397" y="32159"/>
                  </a:lnTo>
                  <a:lnTo>
                    <a:pt x="316397" y="4157"/>
                  </a:lnTo>
                  <a:lnTo>
                    <a:pt x="312184" y="0"/>
                  </a:lnTo>
                  <a:close/>
                </a:path>
                <a:path w="401955" h="401319">
                  <a:moveTo>
                    <a:pt x="395609" y="103508"/>
                  </a:moveTo>
                  <a:lnTo>
                    <a:pt x="368871" y="103508"/>
                  </a:lnTo>
                  <a:lnTo>
                    <a:pt x="303094" y="169396"/>
                  </a:lnTo>
                  <a:lnTo>
                    <a:pt x="329717" y="169396"/>
                  </a:lnTo>
                  <a:lnTo>
                    <a:pt x="395609" y="103508"/>
                  </a:lnTo>
                  <a:close/>
                </a:path>
                <a:path w="401955" h="401319">
                  <a:moveTo>
                    <a:pt x="316397" y="32159"/>
                  </a:moveTo>
                  <a:lnTo>
                    <a:pt x="297501" y="32159"/>
                  </a:lnTo>
                  <a:lnTo>
                    <a:pt x="297572" y="90197"/>
                  </a:lnTo>
                  <a:lnTo>
                    <a:pt x="231685" y="156085"/>
                  </a:lnTo>
                  <a:lnTo>
                    <a:pt x="258306" y="156085"/>
                  </a:lnTo>
                  <a:lnTo>
                    <a:pt x="310882" y="103508"/>
                  </a:lnTo>
                  <a:lnTo>
                    <a:pt x="395609" y="103508"/>
                  </a:lnTo>
                  <a:lnTo>
                    <a:pt x="401029" y="98056"/>
                  </a:lnTo>
                  <a:lnTo>
                    <a:pt x="401892" y="94009"/>
                  </a:lnTo>
                  <a:lnTo>
                    <a:pt x="398912" y="86973"/>
                  </a:lnTo>
                  <a:lnTo>
                    <a:pt x="395539" y="84682"/>
                  </a:lnTo>
                  <a:lnTo>
                    <a:pt x="316397" y="84682"/>
                  </a:lnTo>
                  <a:lnTo>
                    <a:pt x="316397" y="32159"/>
                  </a:lnTo>
                  <a:close/>
                </a:path>
              </a:pathLst>
            </a:custGeom>
            <a:solidFill>
              <a:srgbClr val="2E539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3" name="Elemento grafico 42" descr="Interrompi contorno">
            <a:extLst>
              <a:ext uri="{FF2B5EF4-FFF2-40B4-BE49-F238E27FC236}">
                <a16:creationId xmlns:a16="http://schemas.microsoft.com/office/drawing/2014/main" id="{F5D36F8C-CBF7-0541-4C19-7F087A0898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1556" y="1221253"/>
            <a:ext cx="825863" cy="82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8441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9D15A42B-1901-4D2C-A225-B9E996FE455E}"/>
              </a:ext>
            </a:extLst>
          </p:cNvPr>
          <p:cNvSpPr txBox="1"/>
          <p:nvPr/>
        </p:nvSpPr>
        <p:spPr>
          <a:xfrm>
            <a:off x="1408426" y="2746983"/>
            <a:ext cx="10182006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80000"/>
              </a:lnSpc>
              <a:buClr>
                <a:srgbClr val="2F5496"/>
              </a:buClr>
              <a:buSzPts val="3200"/>
              <a:defRPr sz="2800" b="1">
                <a:solidFill>
                  <a:srgbClr val="2F549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r>
              <a:rPr lang="it-IT" dirty="0"/>
              <a:t>Prime iniziative dal 30 agosto 2022</a:t>
            </a:r>
            <a:endParaRPr lang="it-IT" dirty="0">
              <a:sym typeface="Calibri"/>
            </a:endParaRPr>
          </a:p>
          <a:p>
            <a:endParaRPr lang="it-IT"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46875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28DDC-C3E4-4674-92E8-E18E8FE86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34" y="83566"/>
            <a:ext cx="11590731" cy="430887"/>
          </a:xfrm>
        </p:spPr>
        <p:txBody>
          <a:bodyPr>
            <a:noAutofit/>
          </a:bodyPr>
          <a:lstStyle/>
          <a:p>
            <a:r>
              <a:rPr lang="it-IT" sz="2800" b="1" kern="0" dirty="0">
                <a:solidFill>
                  <a:srgbClr val="2F5496"/>
                </a:solidFill>
                <a:ea typeface="Calibri"/>
                <a:sym typeface="Calibri"/>
              </a:rPr>
              <a:t>Supporto ai comuni </a:t>
            </a:r>
            <a:r>
              <a:rPr lang="it-IT" sz="2800" kern="0" dirty="0">
                <a:solidFill>
                  <a:srgbClr val="2F5496"/>
                </a:solidFill>
                <a:ea typeface="Calibri"/>
                <a:sym typeface="Calibri"/>
              </a:rPr>
              <a:t>| </a:t>
            </a:r>
            <a:r>
              <a:rPr lang="it-IT" sz="2800" b="0" spc="-5" dirty="0">
                <a:solidFill>
                  <a:srgbClr val="756F6F"/>
                </a:solidFill>
              </a:rPr>
              <a:t>Calendario incontri SEAV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2ABFAC-0C74-4E1F-93BB-8FFAC71B34D5}"/>
              </a:ext>
            </a:extLst>
          </p:cNvPr>
          <p:cNvSpPr txBox="1"/>
          <p:nvPr/>
        </p:nvSpPr>
        <p:spPr>
          <a:xfrm>
            <a:off x="2164080" y="603504"/>
            <a:ext cx="613954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spc="-10" dirty="0" err="1">
                <a:solidFill>
                  <a:srgbClr val="2D2F92"/>
                </a:solidFill>
                <a:latin typeface="Calibri"/>
                <a:cs typeface="Calibri"/>
              </a:rPr>
              <a:t>Calendario</a:t>
            </a:r>
            <a:r>
              <a:rPr lang="en-GB" sz="2400" b="1" spc="-10" dirty="0">
                <a:solidFill>
                  <a:srgbClr val="2D2F92"/>
                </a:solidFill>
                <a:latin typeface="Calibri"/>
                <a:cs typeface="Calibri"/>
              </a:rPr>
              <a:t> </a:t>
            </a:r>
            <a:r>
              <a:rPr lang="en-GB" sz="2400" b="1" spc="-10" dirty="0" err="1">
                <a:solidFill>
                  <a:srgbClr val="2D2F92"/>
                </a:solidFill>
                <a:latin typeface="Calibri"/>
                <a:cs typeface="Calibri"/>
              </a:rPr>
              <a:t>degli</a:t>
            </a:r>
            <a:r>
              <a:rPr lang="en-GB" sz="2400" b="1" spc="-10" dirty="0">
                <a:solidFill>
                  <a:srgbClr val="2D2F92"/>
                </a:solidFill>
                <a:latin typeface="Calibri"/>
                <a:cs typeface="Calibri"/>
              </a:rPr>
              <a:t> </a:t>
            </a:r>
            <a:r>
              <a:rPr lang="en-GB" sz="2400" b="1" spc="-10" dirty="0" err="1">
                <a:solidFill>
                  <a:srgbClr val="2D2F92"/>
                </a:solidFill>
                <a:latin typeface="Calibri"/>
                <a:cs typeface="Calibri"/>
              </a:rPr>
              <a:t>incontri</a:t>
            </a:r>
            <a:r>
              <a:rPr lang="en-GB" sz="2400" b="1" spc="-10" dirty="0">
                <a:solidFill>
                  <a:srgbClr val="2D2F92"/>
                </a:solidFill>
                <a:latin typeface="Calibri"/>
                <a:cs typeface="Calibri"/>
              </a:rPr>
              <a:t> </a:t>
            </a:r>
          </a:p>
          <a:p>
            <a:endParaRPr lang="en-GB" sz="2400" b="1" spc="-10" dirty="0">
              <a:solidFill>
                <a:srgbClr val="2D2F92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Martedì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30 Agosto ore 10            Como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Martedì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30 Agosto ore 15            Sondrio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000" spc="-10" dirty="0">
              <a:solidFill>
                <a:srgbClr val="2D2F92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b="1" spc="-10" dirty="0" err="1">
                <a:solidFill>
                  <a:srgbClr val="2D2F92"/>
                </a:solidFill>
                <a:latin typeface="Calibri"/>
                <a:cs typeface="Calibri"/>
              </a:rPr>
              <a:t>Giovedì</a:t>
            </a:r>
            <a:r>
              <a:rPr lang="en-GB" sz="2000" b="1" spc="-10" dirty="0">
                <a:solidFill>
                  <a:srgbClr val="2D2F92"/>
                </a:solidFill>
                <a:latin typeface="Calibri"/>
                <a:cs typeface="Calibri"/>
              </a:rPr>
              <a:t> 1 </a:t>
            </a:r>
            <a:r>
              <a:rPr lang="en-GB" sz="2000" b="1" spc="-10" dirty="0" err="1">
                <a:solidFill>
                  <a:srgbClr val="2D2F92"/>
                </a:solidFill>
                <a:latin typeface="Calibri"/>
                <a:cs typeface="Calibri"/>
              </a:rPr>
              <a:t>settembre</a:t>
            </a:r>
            <a:r>
              <a:rPr lang="en-GB" sz="2000" b="1" spc="-10" dirty="0">
                <a:solidFill>
                  <a:srgbClr val="2D2F92"/>
                </a:solidFill>
                <a:latin typeface="Calibri"/>
                <a:cs typeface="Calibri"/>
              </a:rPr>
              <a:t> ore 10         Pavia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Giovedì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1 </a:t>
            </a: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settembre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ore 15         Lodi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000" spc="-10" dirty="0">
              <a:solidFill>
                <a:srgbClr val="2D2F92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Venerdì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2 </a:t>
            </a: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settembre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ore 10        Cremona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Venerdì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2 </a:t>
            </a: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settembre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ore 15        </a:t>
            </a: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Mantova</a:t>
            </a:r>
            <a:endParaRPr lang="en-GB" sz="2000" spc="-10" dirty="0">
              <a:solidFill>
                <a:srgbClr val="2D2F92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000" spc="-10" dirty="0">
              <a:solidFill>
                <a:srgbClr val="2D2F92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Martedì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6 </a:t>
            </a: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settembre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ore 10        Varese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Martedì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6 </a:t>
            </a: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settembre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ore 15        Milano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000" spc="-10" dirty="0">
              <a:solidFill>
                <a:srgbClr val="2D2F92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Giovedì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8 </a:t>
            </a: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settembre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ore 10         Bergamo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Giovedì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8 </a:t>
            </a: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settembre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ore 15         Monza B.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000" spc="-10" dirty="0">
              <a:solidFill>
                <a:srgbClr val="2D2F92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Venerdì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9 </a:t>
            </a: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settembre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ore 10        Brescia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Venerdì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9 </a:t>
            </a:r>
            <a:r>
              <a:rPr lang="en-GB" sz="2000" spc="-10" dirty="0" err="1">
                <a:solidFill>
                  <a:srgbClr val="2D2F92"/>
                </a:solidFill>
                <a:latin typeface="Calibri"/>
                <a:cs typeface="Calibri"/>
              </a:rPr>
              <a:t>settembre</a:t>
            </a:r>
            <a:r>
              <a:rPr lang="en-GB" sz="2000" spc="-10" dirty="0">
                <a:solidFill>
                  <a:srgbClr val="2D2F92"/>
                </a:solidFill>
                <a:latin typeface="Calibri"/>
                <a:cs typeface="Calibri"/>
              </a:rPr>
              <a:t> ore 15        Lecco </a:t>
            </a:r>
            <a:endParaRPr lang="it-IT" sz="2000" spc="-10" dirty="0">
              <a:solidFill>
                <a:srgbClr val="2D2F92"/>
              </a:solidFill>
              <a:latin typeface="Calibri"/>
              <a:cs typeface="Calibri"/>
            </a:endParaRPr>
          </a:p>
        </p:txBody>
      </p:sp>
      <p:pic>
        <p:nvPicPr>
          <p:cNvPr id="5" name="Elemento grafico 4" descr="Calendario giornaliero contorno">
            <a:extLst>
              <a:ext uri="{FF2B5EF4-FFF2-40B4-BE49-F238E27FC236}">
                <a16:creationId xmlns:a16="http://schemas.microsoft.com/office/drawing/2014/main" id="{97107C7B-1676-8245-4EF1-DE1AC061BF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213" y="1676400"/>
            <a:ext cx="814387" cy="814387"/>
          </a:xfrm>
          <a:prstGeom prst="rect">
            <a:avLst/>
          </a:prstGeom>
        </p:spPr>
      </p:pic>
      <p:sp>
        <p:nvSpPr>
          <p:cNvPr id="6" name="object 32">
            <a:extLst>
              <a:ext uri="{FF2B5EF4-FFF2-40B4-BE49-F238E27FC236}">
                <a16:creationId xmlns:a16="http://schemas.microsoft.com/office/drawing/2014/main" id="{C5EA891F-60CB-1B58-3694-2968DFB7CF1B}"/>
              </a:ext>
            </a:extLst>
          </p:cNvPr>
          <p:cNvSpPr/>
          <p:nvPr/>
        </p:nvSpPr>
        <p:spPr>
          <a:xfrm>
            <a:off x="1676400" y="833627"/>
            <a:ext cx="0" cy="5226685"/>
          </a:xfrm>
          <a:custGeom>
            <a:avLst/>
            <a:gdLst/>
            <a:ahLst/>
            <a:cxnLst/>
            <a:rect l="l" t="t" r="r" b="b"/>
            <a:pathLst>
              <a:path h="5226685">
                <a:moveTo>
                  <a:pt x="0" y="0"/>
                </a:moveTo>
                <a:lnTo>
                  <a:pt x="0" y="5226177"/>
                </a:lnTo>
              </a:path>
            </a:pathLst>
          </a:custGeom>
          <a:ln w="12700">
            <a:solidFill>
              <a:srgbClr val="3E6D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63793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5;p12">
            <a:extLst>
              <a:ext uri="{FF2B5EF4-FFF2-40B4-BE49-F238E27FC236}">
                <a16:creationId xmlns:a16="http://schemas.microsoft.com/office/drawing/2014/main" id="{9D15A42B-1901-4D2C-A225-B9E996FE455E}"/>
              </a:ext>
            </a:extLst>
          </p:cNvPr>
          <p:cNvSpPr txBox="1"/>
          <p:nvPr/>
        </p:nvSpPr>
        <p:spPr>
          <a:xfrm>
            <a:off x="1408426" y="2746983"/>
            <a:ext cx="10182006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80000"/>
              </a:lnSpc>
              <a:buClr>
                <a:srgbClr val="2F5496"/>
              </a:buClr>
              <a:buSzPts val="3200"/>
              <a:defRPr sz="2800" b="1">
                <a:solidFill>
                  <a:srgbClr val="2F5496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it-IT" dirty="0">
                <a:sym typeface="Calibri"/>
              </a:rPr>
              <a:t>SEAV SONDRIO  </a:t>
            </a:r>
          </a:p>
          <a:p>
            <a:endParaRPr lang="it-IT" dirty="0">
              <a:sym typeface="Calibri"/>
            </a:endParaRPr>
          </a:p>
          <a:p>
            <a:endParaRPr lang="it-IT"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91284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495;p12">
            <a:extLst>
              <a:ext uri="{FF2B5EF4-FFF2-40B4-BE49-F238E27FC236}">
                <a16:creationId xmlns:a16="http://schemas.microsoft.com/office/drawing/2014/main" id="{5EA8DFE8-114C-4354-BB81-F3544E35EEEE}"/>
              </a:ext>
            </a:extLst>
          </p:cNvPr>
          <p:cNvSpPr txBox="1"/>
          <p:nvPr/>
        </p:nvSpPr>
        <p:spPr>
          <a:xfrm>
            <a:off x="313274" y="170160"/>
            <a:ext cx="953640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80000"/>
              </a:lnSpc>
              <a:buClr>
                <a:srgbClr val="2F5496"/>
              </a:buClr>
              <a:buSzPts val="3200"/>
            </a:pPr>
            <a:r>
              <a:rPr lang="it-IT" sz="2800" b="1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Supporto ai comuni| </a:t>
            </a:r>
            <a:r>
              <a:rPr lang="it-IT" sz="2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Comuni rispondenti alla Survey vs SEAV  				     Dettaglio</a:t>
            </a:r>
            <a:endParaRPr lang="it-IT" sz="2800">
              <a:solidFill>
                <a:srgbClr val="75707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DAF688-2D56-498E-AE1D-2CEDDEE7BD48}"/>
              </a:ext>
            </a:extLst>
          </p:cNvPr>
          <p:cNvSpPr/>
          <p:nvPr/>
        </p:nvSpPr>
        <p:spPr>
          <a:xfrm>
            <a:off x="497840" y="1077658"/>
            <a:ext cx="11486896" cy="5546661"/>
          </a:xfrm>
          <a:prstGeom prst="rect">
            <a:avLst/>
          </a:prstGeom>
          <a:noFill/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DE7D5B-0709-4F6C-AA4D-5C9C5DC59072}"/>
              </a:ext>
            </a:extLst>
          </p:cNvPr>
          <p:cNvSpPr/>
          <p:nvPr/>
        </p:nvSpPr>
        <p:spPr>
          <a:xfrm>
            <a:off x="497839" y="1076960"/>
            <a:ext cx="8158479" cy="314960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/>
              <a:t>Comuni</a:t>
            </a:r>
            <a:r>
              <a:rPr lang="en-GB" b="1" dirty="0"/>
              <a:t> </a:t>
            </a:r>
            <a:r>
              <a:rPr lang="en-GB" b="1" dirty="0" err="1"/>
              <a:t>pilota</a:t>
            </a:r>
            <a:r>
              <a:rPr lang="en-GB" b="1" dirty="0"/>
              <a:t> del </a:t>
            </a:r>
            <a:r>
              <a:rPr lang="en-GB" b="1" dirty="0" err="1"/>
              <a:t>seav</a:t>
            </a:r>
            <a:r>
              <a:rPr lang="en-GB" b="1" dirty="0"/>
              <a:t> PAVIA </a:t>
            </a:r>
            <a:endParaRPr lang="it-IT" b="1" dirty="0"/>
          </a:p>
        </p:txBody>
      </p:sp>
      <p:sp>
        <p:nvSpPr>
          <p:cNvPr id="3" name="Parentesi graffa chiusa 2">
            <a:extLst>
              <a:ext uri="{FF2B5EF4-FFF2-40B4-BE49-F238E27FC236}">
                <a16:creationId xmlns:a16="http://schemas.microsoft.com/office/drawing/2014/main" id="{B311AC1D-DD13-65C7-356D-9D6E8A49A749}"/>
              </a:ext>
            </a:extLst>
          </p:cNvPr>
          <p:cNvSpPr/>
          <p:nvPr/>
        </p:nvSpPr>
        <p:spPr>
          <a:xfrm>
            <a:off x="5902707" y="1947741"/>
            <a:ext cx="926592" cy="43128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27E15BEF-B25F-C966-FA12-D8DB7AE69B41}"/>
              </a:ext>
            </a:extLst>
          </p:cNvPr>
          <p:cNvSpPr/>
          <p:nvPr/>
        </p:nvSpPr>
        <p:spPr>
          <a:xfrm>
            <a:off x="7034531" y="3946685"/>
            <a:ext cx="4744973" cy="314960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10 </a:t>
            </a:r>
            <a:r>
              <a:rPr lang="en-GB" b="1" dirty="0" err="1"/>
              <a:t>comuni</a:t>
            </a:r>
            <a:r>
              <a:rPr lang="en-GB" b="1" dirty="0"/>
              <a:t>  </a:t>
            </a:r>
            <a:endParaRPr lang="it-IT" b="1" dirty="0"/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22944A99-2253-44F3-9F41-2B08E5FB01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535648"/>
              </p:ext>
            </p:extLst>
          </p:nvPr>
        </p:nvGraphicFramePr>
        <p:xfrm>
          <a:off x="1504823" y="2200848"/>
          <a:ext cx="4192652" cy="3742750"/>
        </p:xfrm>
        <a:graphic>
          <a:graphicData uri="http://schemas.openxmlformats.org/drawingml/2006/table">
            <a:tbl>
              <a:tblPr>
                <a:tableStyleId>{38976B20-CE0D-4D75-A43B-5FAB54A4B872}</a:tableStyleId>
              </a:tblPr>
              <a:tblGrid>
                <a:gridCol w="978772">
                  <a:extLst>
                    <a:ext uri="{9D8B030D-6E8A-4147-A177-3AD203B41FA5}">
                      <a16:colId xmlns:a16="http://schemas.microsoft.com/office/drawing/2014/main" val="2106164097"/>
                    </a:ext>
                  </a:extLst>
                </a:gridCol>
                <a:gridCol w="3213880">
                  <a:extLst>
                    <a:ext uri="{9D8B030D-6E8A-4147-A177-3AD203B41FA5}">
                      <a16:colId xmlns:a16="http://schemas.microsoft.com/office/drawing/2014/main" val="734202399"/>
                    </a:ext>
                  </a:extLst>
                </a:gridCol>
              </a:tblGrid>
              <a:tr h="37427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PV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MONTEBELLO DELLA BATTAGLIA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22454571"/>
                  </a:ext>
                </a:extLst>
              </a:tr>
              <a:tr h="37427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PV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ARENA PO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95182966"/>
                  </a:ext>
                </a:extLst>
              </a:tr>
              <a:tr h="37427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PV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RETORBIDO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22361102"/>
                  </a:ext>
                </a:extLst>
              </a:tr>
              <a:tr h="37427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PV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RIVANAZZANO TERME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1432362"/>
                  </a:ext>
                </a:extLst>
              </a:tr>
              <a:tr h="37427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PV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CASSOLNOVO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84668185"/>
                  </a:ext>
                </a:extLst>
              </a:tr>
              <a:tr h="37427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PV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STRADELLA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49844830"/>
                  </a:ext>
                </a:extLst>
              </a:tr>
              <a:tr h="37427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PV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BASCAPE'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90987367"/>
                  </a:ext>
                </a:extLst>
              </a:tr>
              <a:tr h="37427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PV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BELGIOIOSO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72393347"/>
                  </a:ext>
                </a:extLst>
              </a:tr>
              <a:tr h="37427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PV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BORNASCO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02365046"/>
                  </a:ext>
                </a:extLst>
              </a:tr>
              <a:tr h="37427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PV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PAVIA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32236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5791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495;p12">
            <a:extLst>
              <a:ext uri="{FF2B5EF4-FFF2-40B4-BE49-F238E27FC236}">
                <a16:creationId xmlns:a16="http://schemas.microsoft.com/office/drawing/2014/main" id="{5EA8DFE8-114C-4354-BB81-F3544E35EEEE}"/>
              </a:ext>
            </a:extLst>
          </p:cNvPr>
          <p:cNvSpPr txBox="1"/>
          <p:nvPr/>
        </p:nvSpPr>
        <p:spPr>
          <a:xfrm>
            <a:off x="313274" y="170160"/>
            <a:ext cx="953640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80000"/>
              </a:lnSpc>
              <a:buClr>
                <a:srgbClr val="2F5496"/>
              </a:buClr>
              <a:buSzPts val="3200"/>
            </a:pPr>
            <a:r>
              <a:rPr lang="it-IT" sz="2800" b="1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Supporto ai comuni| </a:t>
            </a:r>
            <a:r>
              <a:rPr lang="it-IT" sz="280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Informazioni utili </a:t>
            </a:r>
            <a:endParaRPr lang="it-IT" sz="28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DAF688-2D56-498E-AE1D-2CEDDEE7BD48}"/>
              </a:ext>
            </a:extLst>
          </p:cNvPr>
          <p:cNvSpPr/>
          <p:nvPr/>
        </p:nvSpPr>
        <p:spPr>
          <a:xfrm>
            <a:off x="497840" y="1077658"/>
            <a:ext cx="11486896" cy="5546661"/>
          </a:xfrm>
          <a:prstGeom prst="rect">
            <a:avLst/>
          </a:prstGeom>
          <a:noFill/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Parentesi graffa chiusa 2">
            <a:extLst>
              <a:ext uri="{FF2B5EF4-FFF2-40B4-BE49-F238E27FC236}">
                <a16:creationId xmlns:a16="http://schemas.microsoft.com/office/drawing/2014/main" id="{B311AC1D-DD13-65C7-356D-9D6E8A49A749}"/>
              </a:ext>
            </a:extLst>
          </p:cNvPr>
          <p:cNvSpPr/>
          <p:nvPr/>
        </p:nvSpPr>
        <p:spPr>
          <a:xfrm>
            <a:off x="5902707" y="1947741"/>
            <a:ext cx="926592" cy="43128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27E15BEF-B25F-C966-FA12-D8DB7AE69B41}"/>
              </a:ext>
            </a:extLst>
          </p:cNvPr>
          <p:cNvSpPr/>
          <p:nvPr/>
        </p:nvSpPr>
        <p:spPr>
          <a:xfrm>
            <a:off x="6937758" y="3423884"/>
            <a:ext cx="4744973" cy="124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rgbClr val="2F5496"/>
                </a:solidFill>
              </a:rPr>
              <a:t>https://</a:t>
            </a:r>
            <a:r>
              <a:rPr lang="it-IT" sz="2400" b="1" dirty="0" err="1">
                <a:solidFill>
                  <a:srgbClr val="2F5496"/>
                </a:solidFill>
              </a:rPr>
              <a:t>www.supportopnrr-rl.it</a:t>
            </a:r>
            <a:endParaRPr lang="it-IT" sz="2400" b="1" dirty="0">
              <a:solidFill>
                <a:srgbClr val="2F5496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68AEA39-DB5B-CA9A-EF40-43BDDD2F8C97}"/>
              </a:ext>
            </a:extLst>
          </p:cNvPr>
          <p:cNvSpPr txBox="1"/>
          <p:nvPr/>
        </p:nvSpPr>
        <p:spPr>
          <a:xfrm>
            <a:off x="1049275" y="1947741"/>
            <a:ext cx="50467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Come contattarci </a:t>
            </a:r>
            <a:r>
              <a:rPr lang="it-IT" sz="1600" dirty="0"/>
              <a:t>:  </a:t>
            </a:r>
          </a:p>
          <a:p>
            <a:r>
              <a:rPr lang="it-IT" sz="1600" dirty="0"/>
              <a:t>Seguire le istruzioni per chiedere supporto indicando tutte le informazioni richieste</a:t>
            </a:r>
          </a:p>
          <a:p>
            <a:endParaRPr lang="it-IT" sz="1600" dirty="0"/>
          </a:p>
          <a:p>
            <a:r>
              <a:rPr lang="it-IT" sz="1600" dirty="0"/>
              <a:t>All’accettazione dell’istanza si riceverà una conferma e successivamente un contatto dell’esperto. </a:t>
            </a:r>
          </a:p>
          <a:p>
            <a:endParaRPr lang="it-IT" sz="1600" dirty="0"/>
          </a:p>
          <a:p>
            <a:r>
              <a:rPr lang="it-IT" sz="1600" dirty="0"/>
              <a:t>Più chiara sarà l’esposizione più sarà veloce l’intervento degli esperti. </a:t>
            </a:r>
          </a:p>
          <a:p>
            <a:endParaRPr lang="it-IT" sz="1600" dirty="0"/>
          </a:p>
          <a:p>
            <a:r>
              <a:rPr lang="it-IT" sz="1600" b="1" dirty="0"/>
              <a:t>Chi può contattarci :</a:t>
            </a:r>
          </a:p>
          <a:p>
            <a:pPr marL="285750" indent="-285750">
              <a:buFontTx/>
              <a:buChar char="-"/>
            </a:pPr>
            <a:r>
              <a:rPr lang="it-IT" sz="1600" dirty="0"/>
              <a:t>Sindaco</a:t>
            </a:r>
          </a:p>
          <a:p>
            <a:pPr marL="285750" indent="-285750">
              <a:buFontTx/>
              <a:buChar char="-"/>
            </a:pPr>
            <a:r>
              <a:rPr lang="it-IT" sz="1600" dirty="0"/>
              <a:t>Segretario Comunale</a:t>
            </a:r>
          </a:p>
          <a:p>
            <a:pPr marL="285750" indent="-285750">
              <a:buFontTx/>
              <a:buChar char="-"/>
            </a:pPr>
            <a:r>
              <a:rPr lang="it-IT" sz="1600" dirty="0"/>
              <a:t>Operatori comunali 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35305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495;p12">
            <a:extLst>
              <a:ext uri="{FF2B5EF4-FFF2-40B4-BE49-F238E27FC236}">
                <a16:creationId xmlns:a16="http://schemas.microsoft.com/office/drawing/2014/main" id="{5EA8DFE8-114C-4354-BB81-F3544E35EEEE}"/>
              </a:ext>
            </a:extLst>
          </p:cNvPr>
          <p:cNvSpPr txBox="1"/>
          <p:nvPr/>
        </p:nvSpPr>
        <p:spPr>
          <a:xfrm>
            <a:off x="313274" y="170160"/>
            <a:ext cx="9536404" cy="52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80000"/>
              </a:lnSpc>
              <a:buClr>
                <a:srgbClr val="2F5496"/>
              </a:buClr>
              <a:buSzPts val="3200"/>
            </a:pPr>
            <a:r>
              <a:rPr lang="it-IT" sz="2800" b="1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Supporto ai comuni|</a:t>
            </a:r>
            <a:r>
              <a:rPr lang="it-IT" sz="2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it-IT" sz="28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DAF688-2D56-498E-AE1D-2CEDDEE7BD48}"/>
              </a:ext>
            </a:extLst>
          </p:cNvPr>
          <p:cNvSpPr/>
          <p:nvPr/>
        </p:nvSpPr>
        <p:spPr>
          <a:xfrm>
            <a:off x="497840" y="1077658"/>
            <a:ext cx="11486896" cy="5546661"/>
          </a:xfrm>
          <a:prstGeom prst="rect">
            <a:avLst/>
          </a:prstGeom>
          <a:noFill/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27E15BEF-B25F-C966-FA12-D8DB7AE69B41}"/>
              </a:ext>
            </a:extLst>
          </p:cNvPr>
          <p:cNvSpPr/>
          <p:nvPr/>
        </p:nvSpPr>
        <p:spPr>
          <a:xfrm>
            <a:off x="1682496" y="2304288"/>
            <a:ext cx="9070847" cy="24627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>
                <a:solidFill>
                  <a:srgbClr val="2F5496"/>
                </a:solidFill>
              </a:rPr>
              <a:t>Grazie</a:t>
            </a:r>
            <a:r>
              <a:rPr lang="en-GB" sz="2400" b="1" dirty="0">
                <a:solidFill>
                  <a:srgbClr val="2F5496"/>
                </a:solidFill>
              </a:rPr>
              <a:t> </a:t>
            </a:r>
            <a:r>
              <a:rPr lang="en-GB" sz="2400" b="1" dirty="0" err="1">
                <a:solidFill>
                  <a:srgbClr val="2F5496"/>
                </a:solidFill>
              </a:rPr>
              <a:t>dell’attenzione</a:t>
            </a:r>
            <a:endParaRPr lang="en-GB" sz="2400" b="1" dirty="0">
              <a:solidFill>
                <a:srgbClr val="2F5496"/>
              </a:solidFill>
            </a:endParaRPr>
          </a:p>
          <a:p>
            <a:pPr algn="ctr"/>
            <a:endParaRPr lang="en-GB" sz="2400" b="1" dirty="0">
              <a:solidFill>
                <a:srgbClr val="2F5496"/>
              </a:solidFill>
            </a:endParaRPr>
          </a:p>
          <a:p>
            <a:pPr algn="ctr"/>
            <a:r>
              <a:rPr lang="en-GB" sz="2400" b="1" dirty="0">
                <a:solidFill>
                  <a:srgbClr val="2F5496"/>
                </a:solidFill>
              </a:rPr>
              <a:t>Progetto 1000 </a:t>
            </a:r>
            <a:r>
              <a:rPr lang="en-GB" sz="2400" b="1" dirty="0" err="1">
                <a:solidFill>
                  <a:srgbClr val="2F5496"/>
                </a:solidFill>
              </a:rPr>
              <a:t>esperti</a:t>
            </a:r>
            <a:r>
              <a:rPr lang="en-GB" sz="2400" b="1" dirty="0">
                <a:solidFill>
                  <a:srgbClr val="2F5496"/>
                </a:solidFill>
              </a:rPr>
              <a:t> PNRR </a:t>
            </a:r>
            <a:r>
              <a:rPr lang="en-GB" sz="2400" b="1" dirty="0" err="1">
                <a:solidFill>
                  <a:srgbClr val="2F5496"/>
                </a:solidFill>
              </a:rPr>
              <a:t>Regione</a:t>
            </a:r>
            <a:r>
              <a:rPr lang="en-GB" sz="2400" b="1" dirty="0">
                <a:solidFill>
                  <a:srgbClr val="2F5496"/>
                </a:solidFill>
              </a:rPr>
              <a:t> </a:t>
            </a:r>
            <a:r>
              <a:rPr lang="en-GB" sz="2400" b="1" dirty="0" err="1">
                <a:solidFill>
                  <a:srgbClr val="2F5496"/>
                </a:solidFill>
              </a:rPr>
              <a:t>Lombardia</a:t>
            </a:r>
            <a:r>
              <a:rPr lang="en-GB" sz="2400" b="1" dirty="0">
                <a:solidFill>
                  <a:srgbClr val="2F5496"/>
                </a:solidFill>
              </a:rPr>
              <a:t> </a:t>
            </a:r>
          </a:p>
          <a:p>
            <a:pPr algn="ctr"/>
            <a:r>
              <a:rPr lang="en-GB" sz="2400" b="1" dirty="0"/>
              <a:t>    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2228495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424AC2A10B6A4895B348F5EA5B0636" ma:contentTypeVersion="2" ma:contentTypeDescription="Create a new document." ma:contentTypeScope="" ma:versionID="dd02b8c54c34620a9a98c66016ddcc20">
  <xsd:schema xmlns:xsd="http://www.w3.org/2001/XMLSchema" xmlns:xs="http://www.w3.org/2001/XMLSchema" xmlns:p="http://schemas.microsoft.com/office/2006/metadata/properties" xmlns:ns2="06a01ee6-2776-463e-b847-570042c83cdf" targetNamespace="http://schemas.microsoft.com/office/2006/metadata/properties" ma:root="true" ma:fieldsID="cc9a79e09b5120ed5bff063c65889121" ns2:_="">
    <xsd:import namespace="06a01ee6-2776-463e-b847-570042c83c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a01ee6-2776-463e-b847-570042c83c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75C0BD-0175-45F5-9932-14CA8C3F82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a01ee6-2776-463e-b847-570042c83c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8F142E-F12E-4ACB-B299-E97DEB1AB0A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5549CE8-90A0-479B-8E8E-D61C401EA0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3103</Words>
  <Application>Microsoft Macintosh PowerPoint</Application>
  <PresentationFormat>Widescreen</PresentationFormat>
  <Paragraphs>466</Paragraphs>
  <Slides>43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52" baseType="lpstr">
      <vt:lpstr>Arial</vt:lpstr>
      <vt:lpstr>Calibri</vt:lpstr>
      <vt:lpstr>Helvetica</vt:lpstr>
      <vt:lpstr>Times New Roman</vt:lpstr>
      <vt:lpstr>Verdana</vt:lpstr>
      <vt:lpstr>Wingdings</vt:lpstr>
      <vt:lpstr>Office Theme</vt:lpstr>
      <vt:lpstr>1_Office Theme</vt:lpstr>
      <vt:lpstr>Foglio di lavoro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Supporto ai comuni | PNRR – OBIETTIVI PIANO TERRITORIALE RL</vt:lpstr>
      <vt:lpstr>Supporto ai comuni | RIDUZIONE ARRETRATO</vt:lpstr>
      <vt:lpstr>Supporto ai comuni | Tipi di interventi indiretti sull’arretrato</vt:lpstr>
      <vt:lpstr>Presentazione standard di PowerPoint</vt:lpstr>
      <vt:lpstr>Presentazione standard di PowerPoint</vt:lpstr>
      <vt:lpstr>Presentazione standard di PowerPoint</vt:lpstr>
      <vt:lpstr>Supporto ai comuni | Svolgimento dell’attività di supporto</vt:lpstr>
      <vt:lpstr>Presentazione standard di PowerPoint</vt:lpstr>
      <vt:lpstr>Presentazione standard di PowerPoint</vt:lpstr>
      <vt:lpstr>Supporto ai comuni | Presentazione – Attività e Processo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Supporto specifico | Modalità di ingaggio in prima fase </vt:lpstr>
      <vt:lpstr>Supporto specifico |  In seconda fase  </vt:lpstr>
      <vt:lpstr>Presentazione standard di PowerPoint</vt:lpstr>
      <vt:lpstr>Supporto specifico | Svolgimento dell’attività di supporto</vt:lpstr>
      <vt:lpstr>Presentazione standard di PowerPoint</vt:lpstr>
      <vt:lpstr>Presentazione standard di PowerPoint</vt:lpstr>
      <vt:lpstr>Presentazione standard di PowerPoint</vt:lpstr>
      <vt:lpstr>Supporto ai Comuni | TF Rinnovabili Tipologia di Supporto</vt:lpstr>
      <vt:lpstr>Supporto ai Comuni | TF Rinnovabili_ Tipologia di Supporto</vt:lpstr>
      <vt:lpstr>Supporto ai Comuni | TF Rinnovabili_ Tipologia di Supporto</vt:lpstr>
      <vt:lpstr>Supporto ai Comuni | TF Valutazioni e Autorizzazioni Ambientali</vt:lpstr>
      <vt:lpstr>Supporto ai Comuni | TF Valutazioni e Autorizzazioni Ambientali</vt:lpstr>
      <vt:lpstr>Presentazione standard di PowerPoint</vt:lpstr>
      <vt:lpstr>Supporto ai comuni | Calendario incontri SEAV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G. Contri x RL</dc:creator>
  <cp:keywords/>
  <dc:description/>
  <cp:lastModifiedBy>anna g</cp:lastModifiedBy>
  <cp:revision>214</cp:revision>
  <dcterms:created xsi:type="dcterms:W3CDTF">2022-01-23T12:14:56Z</dcterms:created>
  <dcterms:modified xsi:type="dcterms:W3CDTF">2022-08-31T19:11:24Z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0x0101003D424AC2A10B6A4895B348F5EA5B0636</vt:lpwstr>
  </property>
  <property fmtid="{D5CDD505-2E9C-101B-9397-08002B2CF9AE}" pid="3" name="MSIP_Label_0359f705-2ba0-454b-9cfc-6ce5bcaac040_Enabled">
    <vt:lpwstr>true</vt:lpwstr>
  </property>
  <property fmtid="{D5CDD505-2E9C-101B-9397-08002B2CF9AE}" pid="4" name="MSIP_Label_0359f705-2ba0-454b-9cfc-6ce5bcaac040_SetDate">
    <vt:lpwstr>2022-08-26T13:47:20Z</vt:lpwstr>
  </property>
  <property fmtid="{D5CDD505-2E9C-101B-9397-08002B2CF9AE}" pid="5" name="MSIP_Label_0359f705-2ba0-454b-9cfc-6ce5bcaac040_Method">
    <vt:lpwstr>Standard</vt:lpwstr>
  </property>
  <property fmtid="{D5CDD505-2E9C-101B-9397-08002B2CF9AE}" pid="6" name="MSIP_Label_0359f705-2ba0-454b-9cfc-6ce5bcaac040_Name">
    <vt:lpwstr>0359f705-2ba0-454b-9cfc-6ce5bcaac040</vt:lpwstr>
  </property>
  <property fmtid="{D5CDD505-2E9C-101B-9397-08002B2CF9AE}" pid="7" name="MSIP_Label_0359f705-2ba0-454b-9cfc-6ce5bcaac040_SiteId">
    <vt:lpwstr>68283f3b-8487-4c86-adb3-a5228f18b893</vt:lpwstr>
  </property>
  <property fmtid="{D5CDD505-2E9C-101B-9397-08002B2CF9AE}" pid="8" name="MSIP_Label_0359f705-2ba0-454b-9cfc-6ce5bcaac040_ActionId">
    <vt:lpwstr>ee2c536c-7ac3-4a6d-a0ab-7ea633e2ff34</vt:lpwstr>
  </property>
  <property fmtid="{D5CDD505-2E9C-101B-9397-08002B2CF9AE}" pid="9" name="MSIP_Label_0359f705-2ba0-454b-9cfc-6ce5bcaac040_ContentBits">
    <vt:lpwstr>2</vt:lpwstr>
  </property>
</Properties>
</file>